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9"/>
  </p:notesMasterIdLst>
  <p:handoutMasterIdLst>
    <p:handoutMasterId r:id="rId30"/>
  </p:handoutMasterIdLst>
  <p:sldIdLst>
    <p:sldId id="693" r:id="rId7"/>
    <p:sldId id="717" r:id="rId8"/>
    <p:sldId id="723" r:id="rId9"/>
    <p:sldId id="724" r:id="rId10"/>
    <p:sldId id="276" r:id="rId11"/>
    <p:sldId id="726" r:id="rId12"/>
    <p:sldId id="277" r:id="rId13"/>
    <p:sldId id="278" r:id="rId14"/>
    <p:sldId id="727" r:id="rId15"/>
    <p:sldId id="279" r:id="rId16"/>
    <p:sldId id="280" r:id="rId17"/>
    <p:sldId id="728" r:id="rId18"/>
    <p:sldId id="729" r:id="rId19"/>
    <p:sldId id="730" r:id="rId20"/>
    <p:sldId id="731" r:id="rId21"/>
    <p:sldId id="282" r:id="rId22"/>
    <p:sldId id="283" r:id="rId23"/>
    <p:sldId id="284" r:id="rId24"/>
    <p:sldId id="732" r:id="rId25"/>
    <p:sldId id="285" r:id="rId26"/>
    <p:sldId id="718" r:id="rId27"/>
    <p:sldId id="680" r:id="rId28"/>
  </p:sldIdLst>
  <p:sldSz cx="12196763" cy="6858000"/>
  <p:notesSz cx="6805613" cy="9939338"/>
  <p:custDataLst>
    <p:tags r:id="rId31"/>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4393C"/>
    <a:srgbClr val="F78898"/>
    <a:srgbClr val="59595A"/>
    <a:srgbClr val="FFC000"/>
    <a:srgbClr val="384056"/>
    <a:srgbClr val="FFFFFF"/>
    <a:srgbClr val="0078D5"/>
    <a:srgbClr val="B1C0D4"/>
    <a:srgbClr val="FFB8B8"/>
    <a:srgbClr val="FFF3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61" autoAdjust="0"/>
    <p:restoredTop sz="91885"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9" d="100"/>
          <a:sy n="79" d="100"/>
        </p:scale>
        <p:origin x="3954" y="96"/>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gs" Target="tags/tag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54939"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pPr>
                <a:defRPr/>
              </a:pPr>
              <a:t>2023/7/13</a:t>
            </a:fld>
            <a:endParaRPr lang="en-US" altLang="zh-CN"/>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2023/7/13</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PlaceHolder 1"/>
          <p:cNvSpPr>
            <a:spLocks noGrp="1" noRot="1" noChangeAspect="1"/>
          </p:cNvSpPr>
          <p:nvPr>
            <p:ph type="sldImg"/>
          </p:nvPr>
        </p:nvSpPr>
        <p:spPr>
          <a:xfrm>
            <a:off x="685800" y="1143000"/>
            <a:ext cx="5486400" cy="3086100"/>
          </a:xfrm>
          <a:prstGeom prst="rect">
            <a:avLst/>
          </a:prstGeom>
          <a:ln w="0">
            <a:noFill/>
          </a:ln>
        </p:spPr>
      </p:sp>
      <p:sp>
        <p:nvSpPr>
          <p:cNvPr id="205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52"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4972D7B-4788-4011-AFF5-19D09FEE8B61}" type="slidenum">
              <a:rPr lang="en-US" sz="1200" b="0" strike="noStrike" spc="-1">
                <a:latin typeface="Times New Roman"/>
              </a:rPr>
              <a:t>3</a:t>
            </a:fld>
            <a:endParaRPr lang="en-US" sz="1200" b="0" strike="noStrike" spc="-1">
              <a:latin typeface="Times New Roman"/>
            </a:endParaRPr>
          </a:p>
        </p:txBody>
      </p:sp>
    </p:spTree>
    <p:extLst>
      <p:ext uri="{BB962C8B-B14F-4D97-AF65-F5344CB8AC3E}">
        <p14:creationId xmlns:p14="http://schemas.microsoft.com/office/powerpoint/2010/main" val="282857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PlaceHolder 1"/>
          <p:cNvSpPr>
            <a:spLocks noGrp="1" noRot="1" noChangeAspect="1"/>
          </p:cNvSpPr>
          <p:nvPr>
            <p:ph type="sldImg"/>
          </p:nvPr>
        </p:nvSpPr>
        <p:spPr>
          <a:xfrm>
            <a:off x="685800" y="1143000"/>
            <a:ext cx="5486400" cy="3086100"/>
          </a:xfrm>
          <a:prstGeom prst="rect">
            <a:avLst/>
          </a:prstGeom>
          <a:ln w="0">
            <a:noFill/>
          </a:ln>
        </p:spPr>
      </p:sp>
      <p:sp>
        <p:nvSpPr>
          <p:cNvPr id="205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52"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4972D7B-4788-4011-AFF5-19D09FEE8B61}" type="slidenum">
              <a:rPr lang="en-US" sz="1200" b="0" strike="noStrike" spc="-1">
                <a:latin typeface="Times New Roman"/>
              </a:rPr>
              <a:t>4</a:t>
            </a:fld>
            <a:endParaRPr lang="en-US" sz="1200" b="0" strike="noStrike" spc="-1">
              <a:latin typeface="Times New Roman"/>
            </a:endParaRPr>
          </a:p>
        </p:txBody>
      </p:sp>
    </p:spTree>
    <p:extLst>
      <p:ext uri="{BB962C8B-B14F-4D97-AF65-F5344CB8AC3E}">
        <p14:creationId xmlns:p14="http://schemas.microsoft.com/office/powerpoint/2010/main" val="1462535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7" name="PlaceHolder 1"/>
          <p:cNvSpPr>
            <a:spLocks noGrp="1" noRot="1" noChangeAspect="1"/>
          </p:cNvSpPr>
          <p:nvPr>
            <p:ph type="sldImg"/>
          </p:nvPr>
        </p:nvSpPr>
        <p:spPr>
          <a:xfrm>
            <a:off x="685800" y="1143000"/>
            <a:ext cx="5486400" cy="3086100"/>
          </a:xfrm>
          <a:prstGeom prst="rect">
            <a:avLst/>
          </a:prstGeom>
          <a:ln w="0">
            <a:noFill/>
          </a:ln>
        </p:spPr>
      </p:sp>
      <p:sp>
        <p:nvSpPr>
          <p:cNvPr id="2078"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79" name="PlaceHolder 3"/>
          <p:cNvSpPr>
            <a:spLocks noGrp="1"/>
          </p:cNvSpPr>
          <p:nvPr>
            <p:ph type="sldNum" idx="19"/>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D4447E40-44DD-483E-8D0D-76970A7542F8}" type="slidenum">
              <a:rPr lang="en-US"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272442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7" name="PlaceHolder 1"/>
          <p:cNvSpPr>
            <a:spLocks noGrp="1" noRot="1" noChangeAspect="1"/>
          </p:cNvSpPr>
          <p:nvPr>
            <p:ph type="sldImg"/>
          </p:nvPr>
        </p:nvSpPr>
        <p:spPr>
          <a:xfrm>
            <a:off x="685800" y="1143000"/>
            <a:ext cx="5486400" cy="3086100"/>
          </a:xfrm>
          <a:prstGeom prst="rect">
            <a:avLst/>
          </a:prstGeom>
          <a:ln w="0">
            <a:noFill/>
          </a:ln>
        </p:spPr>
      </p:sp>
      <p:sp>
        <p:nvSpPr>
          <p:cNvPr id="2078"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79" name="PlaceHolder 3"/>
          <p:cNvSpPr>
            <a:spLocks noGrp="1"/>
          </p:cNvSpPr>
          <p:nvPr>
            <p:ph type="sldNum" idx="19"/>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D4447E40-44DD-483E-8D0D-76970A7542F8}" type="slidenum">
              <a:rPr lang="en-US"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1969949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22</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22</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19530"/>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600203"/>
            <a:ext cx="5290949"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731329"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3271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963473"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636179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3199"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28800"/>
            <a:ext cx="10963473" cy="4525736"/>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344304"/>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413398"/>
            <a:ext cx="10757396"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4.xml"/><Relationship Id="rId1" Type="http://schemas.openxmlformats.org/officeDocument/2006/relationships/slideLayout" Target="../slideLayouts/slideLayout7.xml"/><Relationship Id="rId4" Type="http://schemas.openxmlformats.org/officeDocument/2006/relationships/hyperlink" Target="http://www.mindspore.cn/"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8.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9.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7" r:id="rId3"/>
    <p:sldLayoutId id="2147483908"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tiff"/><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0.emf"/></Relationships>
</file>

<file path=ppt/slides/_rels/slide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3.emf"/><Relationship Id="rId4" Type="http://schemas.openxmlformats.org/officeDocument/2006/relationships/image" Target="../media/image12.emf"/></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89539" y="404664"/>
            <a:ext cx="5496874" cy="3096343"/>
          </a:xfrm>
          <a:solidFill>
            <a:srgbClr val="FFFFFF">
              <a:alpha val="9804"/>
            </a:srgbClr>
          </a:solidFill>
        </p:spPr>
        <p:txBody>
          <a:bodyPr anchor="ctr">
            <a:noAutofit/>
          </a:bodyPr>
          <a:lstStyle/>
          <a:p>
            <a:r>
              <a:rPr lang="zh-CN" altLang="en-US" sz="9600" dirty="0">
                <a:solidFill>
                  <a:schemeClr val="bg1"/>
                </a:solidFill>
                <a:latin typeface="Microsoft YaHei" panose="020B0503020204020204" pitchFamily="34" charset="-122"/>
                <a:ea typeface="Microsoft YaHei" panose="020B0503020204020204" pitchFamily="34" charset="-122"/>
              </a:rPr>
              <a:t>计算图与</a:t>
            </a:r>
            <a:br>
              <a:rPr lang="en-US" altLang="zh-CN" sz="9600" dirty="0">
                <a:solidFill>
                  <a:schemeClr val="bg1"/>
                </a:solidFill>
                <a:latin typeface="Microsoft YaHei" panose="020B0503020204020204" pitchFamily="34" charset="-122"/>
                <a:ea typeface="Microsoft YaHei" panose="020B0503020204020204" pitchFamily="34" charset="-122"/>
              </a:rPr>
            </a:br>
            <a:r>
              <a:rPr lang="zh-CN" altLang="en-US" sz="9600" dirty="0">
                <a:solidFill>
                  <a:schemeClr val="bg1"/>
                </a:solidFill>
                <a:latin typeface="Microsoft YaHei" panose="020B0503020204020204" pitchFamily="34" charset="-122"/>
                <a:ea typeface="Microsoft YaHei" panose="020B0503020204020204" pitchFamily="34" charset="-122"/>
              </a:rPr>
              <a:t>自动微分</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4270252" y="3954787"/>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45630" y="3933056"/>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673046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 name="PlaceHolder 1"/>
          <p:cNvSpPr>
            <a:spLocks noGrp="1"/>
          </p:cNvSpPr>
          <p:nvPr>
            <p:ph type="title"/>
          </p:nvPr>
        </p:nvSpPr>
        <p:spPr>
          <a:prstGeom prst="rect">
            <a:avLst/>
          </a:prstGeom>
          <a:noFill/>
          <a:ln w="0">
            <a:noFill/>
          </a:ln>
        </p:spPr>
        <p:txBody>
          <a:bodyPr lIns="0" tIns="0" rIns="0" bIns="0" anchor="t">
            <a:noAutofit/>
          </a:bodyPr>
          <a:lstStyle/>
          <a:p>
            <a:r>
              <a:rPr lang="zh-CN" altLang="en-US" sz="2800" spc="-52" dirty="0">
                <a:solidFill>
                  <a:srgbClr val="C00000"/>
                </a:solidFill>
                <a:latin typeface="Futura Medium" panose="020B0602020204020303" pitchFamily="34" charset="-79"/>
                <a:cs typeface="Futura Medium" panose="020B0602020204020303" pitchFamily="34" charset="-79"/>
              </a:rPr>
              <a:t>自动微分（</a:t>
            </a:r>
            <a:r>
              <a:rPr lang="en-US" altLang="en-US" sz="2800" spc="-52" dirty="0">
                <a:solidFill>
                  <a:srgbClr val="C00000"/>
                </a:solidFill>
                <a:latin typeface="Futura Medium" panose="020B0602020204020303" pitchFamily="34" charset="-79"/>
                <a:cs typeface="Futura Medium" panose="020B0602020204020303" pitchFamily="34" charset="-79"/>
              </a:rPr>
              <a:t>Auto Differentiation</a:t>
            </a:r>
            <a:r>
              <a:rPr lang="zh-CN" altLang="en-US" sz="2800" spc="-52" dirty="0">
                <a:solidFill>
                  <a:srgbClr val="C00000"/>
                </a:solidFill>
                <a:latin typeface="Futura Medium" panose="020B0602020204020303" pitchFamily="34" charset="-79"/>
                <a:cs typeface="Futura Medium" panose="020B0602020204020303" pitchFamily="34" charset="-79"/>
              </a:rPr>
              <a:t>）</a:t>
            </a:r>
            <a:r>
              <a:rPr lang="en-US" altLang="zh-CN" sz="2800" spc="-52" dirty="0">
                <a:solidFill>
                  <a:srgbClr val="C00000"/>
                </a:solidFill>
                <a:latin typeface="Futura Medium" panose="020B0602020204020303" pitchFamily="34" charset="-79"/>
                <a:cs typeface="Futura Medium" panose="020B0602020204020303" pitchFamily="34" charset="-79"/>
              </a:rPr>
              <a:t>II</a:t>
            </a:r>
            <a:endParaRPr lang="en-US" altLang="en-US" sz="2800" spc="-52" dirty="0">
              <a:solidFill>
                <a:srgbClr val="C00000"/>
              </a:solidFill>
              <a:latin typeface="Futura Medium" panose="020B0602020204020303" pitchFamily="34" charset="-79"/>
              <a:cs typeface="Futura Medium" panose="020B0602020204020303" pitchFamily="34" charset="-79"/>
            </a:endParaRPr>
          </a:p>
        </p:txBody>
      </p:sp>
      <p:sp>
        <p:nvSpPr>
          <p:cNvPr id="1078" name="PlaceHolder 2"/>
          <p:cNvSpPr>
            <a:spLocks noGrp="1"/>
          </p:cNvSpPr>
          <p:nvPr>
            <p:ph sz="half" idx="1"/>
          </p:nvPr>
        </p:nvSpPr>
        <p:spPr>
          <a:prstGeom prst="rect">
            <a:avLst/>
          </a:prstGeom>
          <a:noFill/>
          <a:ln w="0">
            <a:noFill/>
          </a:ln>
        </p:spPr>
        <p:txBody>
          <a:bodyPr lIns="0" tIns="0" rIns="0" bIns="0" anchor="t">
            <a:noAutofit/>
          </a:bodyPr>
          <a:lstStyle/>
          <a:p>
            <a:pPr marL="228600" indent="-228600">
              <a:lnSpc>
                <a:spcPct val="100000"/>
              </a:lnSpc>
              <a:spcBef>
                <a:spcPts val="561"/>
              </a:spcBef>
              <a:buClr>
                <a:srgbClr val="1A1A1A"/>
              </a:buClr>
              <a:buSzPct val="90000"/>
              <a:buFont typeface="Wingdings" charset="2"/>
              <a:buChar char=""/>
            </a:pPr>
            <a:r>
              <a:rPr lang="zh-CN" altLang="en-US" sz="2000" kern="1200" dirty="0">
                <a:solidFill>
                  <a:schemeClr val="bg2">
                    <a:lumMod val="50000"/>
                  </a:schemeClr>
                </a:solidFill>
                <a:latin typeface="+mj-ea"/>
                <a:ea typeface="+mj-ea"/>
                <a:cs typeface="Apple Symbols" panose="02000000000000000000" pitchFamily="2" charset="-79"/>
              </a:rPr>
              <a:t>引入</a:t>
            </a:r>
            <a:r>
              <a:rPr lang="zh-CN" altLang="en-US" sz="2000" u="sng" kern="1200" dirty="0">
                <a:solidFill>
                  <a:schemeClr val="bg2">
                    <a:lumMod val="50000"/>
                  </a:schemeClr>
                </a:solidFill>
                <a:latin typeface="+mj-ea"/>
                <a:ea typeface="+mj-ea"/>
                <a:cs typeface="Apple Symbols" panose="02000000000000000000" pitchFamily="2" charset="-79"/>
              </a:rPr>
              <a:t>中间变量</a:t>
            </a:r>
            <a:r>
              <a:rPr lang="zh-CN" altLang="en-US" sz="2000" kern="1200" dirty="0">
                <a:solidFill>
                  <a:schemeClr val="bg2">
                    <a:lumMod val="50000"/>
                  </a:schemeClr>
                </a:solidFill>
                <a:latin typeface="+mj-ea"/>
                <a:ea typeface="+mj-ea"/>
                <a:cs typeface="Apple Symbols" panose="02000000000000000000" pitchFamily="2" charset="-79"/>
              </a:rPr>
              <a:t>将一个复杂的函数，分解成一系列基本函数</a:t>
            </a:r>
            <a:endParaRPr lang="en-US" sz="2000" kern="1200" dirty="0">
              <a:solidFill>
                <a:schemeClr val="bg2">
                  <a:lumMod val="50000"/>
                </a:schemeClr>
              </a:solidFill>
              <a:latin typeface="+mj-ea"/>
              <a:ea typeface="+mj-ea"/>
              <a:cs typeface="Apple Symbols" panose="02000000000000000000" pitchFamily="2" charset="-79"/>
            </a:endParaRPr>
          </a:p>
          <a:p>
            <a:pPr marL="228600" indent="-228600">
              <a:lnSpc>
                <a:spcPct val="100000"/>
              </a:lnSpc>
              <a:spcBef>
                <a:spcPts val="561"/>
              </a:spcBef>
              <a:buClr>
                <a:srgbClr val="1A1A1A"/>
              </a:buClr>
              <a:buSzPct val="90000"/>
              <a:buFont typeface="Wingdings" charset="2"/>
              <a:buChar char=""/>
            </a:pPr>
            <a:r>
              <a:rPr lang="zh-CN" altLang="en-US" sz="2000" kern="1200" dirty="0">
                <a:solidFill>
                  <a:schemeClr val="bg2">
                    <a:lumMod val="50000"/>
                  </a:schemeClr>
                </a:solidFill>
                <a:latin typeface="+mj-ea"/>
                <a:ea typeface="+mj-ea"/>
                <a:cs typeface="Apple Symbols" panose="02000000000000000000" pitchFamily="2" charset="-79"/>
              </a:rPr>
              <a:t>将这些基本函数构成一个计算流图</a:t>
            </a:r>
            <a:endParaRPr lang="en-US" sz="2000" kern="1200" dirty="0">
              <a:solidFill>
                <a:schemeClr val="bg2">
                  <a:lumMod val="50000"/>
                </a:schemeClr>
              </a:solidFill>
              <a:latin typeface="+mj-ea"/>
              <a:ea typeface="+mj-ea"/>
              <a:cs typeface="Apple Symbols" panose="02000000000000000000" pitchFamily="2" charset="-79"/>
            </a:endParaRPr>
          </a:p>
        </p:txBody>
      </p:sp>
      <p:sp>
        <p:nvSpPr>
          <p:cNvPr id="1079" name="Rectangle 8"/>
          <p:cNvSpPr/>
          <p:nvPr/>
        </p:nvSpPr>
        <p:spPr>
          <a:xfrm>
            <a:off x="674861" y="3357720"/>
            <a:ext cx="184320" cy="461160"/>
          </a:xfrm>
          <a:prstGeom prst="rect">
            <a:avLst/>
          </a:prstGeom>
          <a:noFill/>
          <a:ln w="0">
            <a:noFill/>
          </a:ln>
        </p:spPr>
        <p:style>
          <a:lnRef idx="0">
            <a:scrgbClr r="0" g="0" b="0"/>
          </a:lnRef>
          <a:fillRef idx="0">
            <a:scrgbClr r="0" g="0" b="0"/>
          </a:fillRef>
          <a:effectRef idx="0">
            <a:scrgbClr r="0" g="0" b="0"/>
          </a:effectRef>
          <a:fontRef idx="minor"/>
        </p:style>
      </p:sp>
      <p:sp>
        <p:nvSpPr>
          <p:cNvPr id="1080" name="TextBox 9"/>
          <p:cNvSpPr/>
          <p:nvPr/>
        </p:nvSpPr>
        <p:spPr>
          <a:xfrm>
            <a:off x="2100822" y="3655081"/>
            <a:ext cx="65" cy="1846659"/>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nSpc>
                <a:spcPct val="100000"/>
              </a:lnSpc>
              <a:buNone/>
            </a:pPr>
            <a:endParaRPr lang="en-US" sz="2000" spc="-1">
              <a:latin typeface="Arial"/>
            </a:endParaRPr>
          </a:p>
          <a:p>
            <a:pPr>
              <a:lnSpc>
                <a:spcPct val="100000"/>
              </a:lnSpc>
              <a:buNone/>
            </a:pPr>
            <a:endParaRPr lang="en-US" sz="2000" spc="-1">
              <a:latin typeface="Arial"/>
            </a:endParaRPr>
          </a:p>
          <a:p>
            <a:pPr>
              <a:lnSpc>
                <a:spcPct val="100000"/>
              </a:lnSpc>
              <a:buNone/>
            </a:pPr>
            <a:endParaRPr lang="en-US" sz="2000" spc="-1">
              <a:latin typeface="Arial"/>
            </a:endParaRPr>
          </a:p>
          <a:p>
            <a:pPr>
              <a:lnSpc>
                <a:spcPct val="100000"/>
              </a:lnSpc>
              <a:buNone/>
            </a:pPr>
            <a:endParaRPr lang="en-US" sz="2000" spc="-1">
              <a:latin typeface="Arial"/>
            </a:endParaRPr>
          </a:p>
          <a:p>
            <a:pPr>
              <a:lnSpc>
                <a:spcPct val="100000"/>
              </a:lnSpc>
              <a:buNone/>
            </a:pPr>
            <a:endParaRPr lang="en-US" sz="2000" spc="-1">
              <a:latin typeface="Arial"/>
            </a:endParaRPr>
          </a:p>
          <a:p>
            <a:pPr>
              <a:lnSpc>
                <a:spcPct val="100000"/>
              </a:lnSpc>
              <a:buNone/>
            </a:pPr>
            <a:endParaRPr lang="en-US" sz="2000" spc="-1">
              <a:latin typeface="Arial"/>
            </a:endParaRPr>
          </a:p>
        </p:txBody>
      </p:sp>
      <mc:AlternateContent xmlns:mc="http://schemas.openxmlformats.org/markup-compatibility/2006" xmlns:a14="http://schemas.microsoft.com/office/drawing/2010/main">
        <mc:Choice Requires="a14">
          <p:sp>
            <p:nvSpPr>
              <p:cNvPr id="48" name="矩形 47">
                <a:extLst>
                  <a:ext uri="{FF2B5EF4-FFF2-40B4-BE49-F238E27FC236}">
                    <a16:creationId xmlns:a16="http://schemas.microsoft.com/office/drawing/2014/main" id="{98B42EC1-FBEC-8240-A894-A342841E501D}"/>
                  </a:ext>
                </a:extLst>
              </p:cNvPr>
              <p:cNvSpPr/>
              <p:nvPr/>
            </p:nvSpPr>
            <p:spPr>
              <a:xfrm>
                <a:off x="4039933" y="2703123"/>
                <a:ext cx="410945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2</m:t>
                              </m:r>
                            </m:sub>
                          </m:sSub>
                        </m:e>
                      </m:d>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ln</m:t>
                          </m:r>
                        </m:fName>
                        <m:e>
                          <m:d>
                            <m:dPr>
                              <m:ctrlPr>
                                <a:rPr lang="en-US" altLang="zh-CN" sz="2000" b="0" i="1" smtClean="0">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1</m:t>
                                  </m:r>
                                </m:sub>
                              </m:sSub>
                            </m:e>
                          </m:d>
                        </m:e>
                      </m:func>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1</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r>
                        <m:rPr>
                          <m:sty m:val="p"/>
                        </m:rPr>
                        <a:rPr lang="en-US" altLang="zh-CN" sz="2000" b="0" i="0" smtClean="0">
                          <a:latin typeface="Cambria Math" panose="02040503050406030204" pitchFamily="18" charset="0"/>
                        </a:rPr>
                        <m:t>sin</m:t>
                      </m:r>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oMath>
                  </m:oMathPara>
                </a14:m>
                <a:endParaRPr lang="zh-CN" altLang="en-US" sz="2000" dirty="0"/>
              </a:p>
            </p:txBody>
          </p:sp>
        </mc:Choice>
        <mc:Fallback xmlns="">
          <p:sp>
            <p:nvSpPr>
              <p:cNvPr id="48" name="矩形 47">
                <a:extLst>
                  <a:ext uri="{FF2B5EF4-FFF2-40B4-BE49-F238E27FC236}">
                    <a16:creationId xmlns:a16="http://schemas.microsoft.com/office/drawing/2014/main" id="{98B42EC1-FBEC-8240-A894-A342841E501D}"/>
                  </a:ext>
                </a:extLst>
              </p:cNvPr>
              <p:cNvSpPr>
                <a:spLocks noRot="1" noChangeAspect="1" noMove="1" noResize="1" noEditPoints="1" noAdjustHandles="1" noChangeArrowheads="1" noChangeShapeType="1" noTextEdit="1"/>
              </p:cNvSpPr>
              <p:nvPr/>
            </p:nvSpPr>
            <p:spPr>
              <a:xfrm>
                <a:off x="4039933" y="2703123"/>
                <a:ext cx="4109458" cy="400110"/>
              </a:xfrm>
              <a:prstGeom prst="rect">
                <a:avLst/>
              </a:prstGeom>
              <a:blipFill>
                <a:blip r:embed="rId3"/>
                <a:stretch>
                  <a:fillRect b="-18750"/>
                </a:stretch>
              </a:blipFill>
            </p:spPr>
            <p:txBody>
              <a:bodyPr/>
              <a:lstStyle/>
              <a:p>
                <a:r>
                  <a:rPr lang="zh-CN" altLang="en-US">
                    <a:noFill/>
                  </a:rPr>
                  <a:t> </a:t>
                </a:r>
              </a:p>
            </p:txBody>
          </p:sp>
        </mc:Fallback>
      </mc:AlternateContent>
      <p:pic>
        <p:nvPicPr>
          <p:cNvPr id="49" name="图片 48">
            <a:extLst>
              <a:ext uri="{FF2B5EF4-FFF2-40B4-BE49-F238E27FC236}">
                <a16:creationId xmlns:a16="http://schemas.microsoft.com/office/drawing/2014/main" id="{2EA73C4B-4F1A-A843-BF0C-4157DC6A8E7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42528" y="3645024"/>
            <a:ext cx="6264696" cy="1969582"/>
          </a:xfrm>
          <a:prstGeom prst="rect">
            <a:avLst/>
          </a:prstGeom>
        </p:spPr>
      </p:pic>
    </p:spTree>
    <p:extLst>
      <p:ext uri="{BB962C8B-B14F-4D97-AF65-F5344CB8AC3E}">
        <p14:creationId xmlns:p14="http://schemas.microsoft.com/office/powerpoint/2010/main" val="1194488082"/>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80"/>
                                        </p:tgtEl>
                                        <p:attrNameLst>
                                          <p:attrName>style.visibility</p:attrName>
                                        </p:attrNameLst>
                                      </p:cBhvr>
                                      <p:to>
                                        <p:strVal val="visible"/>
                                      </p:to>
                                    </p:set>
                                    <p:animEffect transition="in" filter="wipe(up)">
                                      <p:cBhvr additive="repl">
                                        <p:cTn id="7" dur="500"/>
                                        <p:tgtEl>
                                          <p:spTgt spid="1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2800" spc="-52" dirty="0">
                <a:solidFill>
                  <a:srgbClr val="C00000"/>
                </a:solidFill>
                <a:latin typeface="Futura Medium" panose="020B0602020204020303" pitchFamily="34" charset="-79"/>
                <a:cs typeface="Futura Medium" panose="020B0602020204020303" pitchFamily="34" charset="-79"/>
              </a:rPr>
              <a:t>自动微分（</a:t>
            </a:r>
            <a:r>
              <a:rPr lang="en-US" altLang="en-US" sz="2800" spc="-52" dirty="0">
                <a:solidFill>
                  <a:srgbClr val="C00000"/>
                </a:solidFill>
                <a:latin typeface="Futura Medium" panose="020B0602020204020303" pitchFamily="34" charset="-79"/>
                <a:cs typeface="Futura Medium" panose="020B0602020204020303" pitchFamily="34" charset="-79"/>
              </a:rPr>
              <a:t>Auto Differentiation </a:t>
            </a:r>
            <a:r>
              <a:rPr lang="zh-CN" altLang="en-US" sz="2800" spc="-52" dirty="0">
                <a:solidFill>
                  <a:srgbClr val="C00000"/>
                </a:solidFill>
                <a:latin typeface="Futura Medium" panose="020B0602020204020303" pitchFamily="34" charset="-79"/>
                <a:cs typeface="Futura Medium" panose="020B0602020204020303" pitchFamily="34" charset="-79"/>
              </a:rPr>
              <a:t>）</a:t>
            </a:r>
            <a:r>
              <a:rPr lang="en-US" altLang="en-US" sz="2800" spc="-52" dirty="0">
                <a:solidFill>
                  <a:srgbClr val="C00000"/>
                </a:solidFill>
                <a:latin typeface="Futura Medium" panose="020B0602020204020303" pitchFamily="34" charset="-79"/>
                <a:cs typeface="Futura Medium" panose="020B0602020204020303" pitchFamily="34" charset="-79"/>
              </a:rPr>
              <a:t>(II)</a:t>
            </a:r>
          </a:p>
        </p:txBody>
      </p:sp>
      <p:sp>
        <p:nvSpPr>
          <p:cNvPr id="1123" name="Rectangle 8"/>
          <p:cNvSpPr/>
          <p:nvPr/>
        </p:nvSpPr>
        <p:spPr>
          <a:xfrm>
            <a:off x="513941" y="3215520"/>
            <a:ext cx="184320" cy="461160"/>
          </a:xfrm>
          <a:prstGeom prst="rect">
            <a:avLst/>
          </a:prstGeom>
          <a:noFill/>
          <a:ln w="0">
            <a:noFill/>
          </a:ln>
        </p:spPr>
        <p:style>
          <a:lnRef idx="0">
            <a:scrgbClr r="0" g="0" b="0"/>
          </a:lnRef>
          <a:fillRef idx="0">
            <a:scrgbClr r="0" g="0" b="0"/>
          </a:fillRef>
          <a:effectRef idx="0">
            <a:scrgbClr r="0" g="0" b="0"/>
          </a:effectRef>
          <a:fontRef idx="minor"/>
        </p:style>
      </p:sp>
      <p:sp>
        <p:nvSpPr>
          <p:cNvPr id="1124" name="TextBox 9"/>
          <p:cNvSpPr/>
          <p:nvPr/>
        </p:nvSpPr>
        <p:spPr>
          <a:xfrm>
            <a:off x="1939902" y="3512881"/>
            <a:ext cx="65" cy="1846659"/>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nSpc>
                <a:spcPct val="100000"/>
              </a:lnSpc>
              <a:buNone/>
            </a:pPr>
            <a:endParaRPr lang="en-US" sz="2000" spc="-1">
              <a:latin typeface="Arial"/>
            </a:endParaRPr>
          </a:p>
          <a:p>
            <a:pPr>
              <a:lnSpc>
                <a:spcPct val="100000"/>
              </a:lnSpc>
              <a:buNone/>
            </a:pPr>
            <a:endParaRPr lang="en-US" sz="2000" spc="-1">
              <a:latin typeface="Arial"/>
            </a:endParaRPr>
          </a:p>
          <a:p>
            <a:pPr>
              <a:lnSpc>
                <a:spcPct val="100000"/>
              </a:lnSpc>
              <a:buNone/>
            </a:pPr>
            <a:endParaRPr lang="en-US" sz="2000" spc="-1">
              <a:latin typeface="Arial"/>
            </a:endParaRPr>
          </a:p>
          <a:p>
            <a:pPr>
              <a:lnSpc>
                <a:spcPct val="100000"/>
              </a:lnSpc>
              <a:buNone/>
            </a:pPr>
            <a:endParaRPr lang="en-US" sz="2000" spc="-1">
              <a:latin typeface="Arial"/>
            </a:endParaRPr>
          </a:p>
          <a:p>
            <a:pPr>
              <a:lnSpc>
                <a:spcPct val="100000"/>
              </a:lnSpc>
              <a:buNone/>
            </a:pPr>
            <a:endParaRPr lang="en-US" sz="2000" spc="-1">
              <a:latin typeface="Arial"/>
            </a:endParaRPr>
          </a:p>
          <a:p>
            <a:pPr>
              <a:lnSpc>
                <a:spcPct val="100000"/>
              </a:lnSpc>
              <a:buNone/>
            </a:pPr>
            <a:endParaRPr lang="en-US" sz="2000" spc="-1">
              <a:latin typeface="Arial"/>
            </a:endParaRPr>
          </a:p>
        </p:txBody>
      </p:sp>
      <p:pic>
        <p:nvPicPr>
          <p:cNvPr id="53" name="图片 52">
            <a:extLst>
              <a:ext uri="{FF2B5EF4-FFF2-40B4-BE49-F238E27FC236}">
                <a16:creationId xmlns:a16="http://schemas.microsoft.com/office/drawing/2014/main" id="{22C4F6A0-FE6E-1E46-8289-56B19967989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0134" y="3207112"/>
            <a:ext cx="5873713" cy="1846660"/>
          </a:xfrm>
          <a:prstGeom prst="rect">
            <a:avLst/>
          </a:prstGeom>
        </p:spPr>
      </p:pic>
      <p:pic>
        <p:nvPicPr>
          <p:cNvPr id="54" name="图片 53">
            <a:extLst>
              <a:ext uri="{FF2B5EF4-FFF2-40B4-BE49-F238E27FC236}">
                <a16:creationId xmlns:a16="http://schemas.microsoft.com/office/drawing/2014/main" id="{6E8A58F3-F44C-7246-9569-8B18D83CB5E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2"/>
          <a:stretch/>
        </p:blipFill>
        <p:spPr>
          <a:xfrm>
            <a:off x="7332434" y="2708920"/>
            <a:ext cx="4087873" cy="2843044"/>
          </a:xfrm>
          <a:prstGeom prst="rect">
            <a:avLst/>
          </a:prstGeom>
        </p:spPr>
      </p:pic>
      <p:sp>
        <p:nvSpPr>
          <p:cNvPr id="56" name="PlaceHolder 2">
            <a:extLst>
              <a:ext uri="{FF2B5EF4-FFF2-40B4-BE49-F238E27FC236}">
                <a16:creationId xmlns:a16="http://schemas.microsoft.com/office/drawing/2014/main" id="{4FB06AF2-8923-AA41-AD28-BDF304895C88}"/>
              </a:ext>
            </a:extLst>
          </p:cNvPr>
          <p:cNvSpPr>
            <a:spLocks noGrp="1"/>
          </p:cNvSpPr>
          <p:nvPr>
            <p:ph sz="half" idx="1"/>
          </p:nvPr>
        </p:nvSpPr>
        <p:spPr>
          <a:xfrm>
            <a:off x="623635" y="1628800"/>
            <a:ext cx="10963473" cy="4525736"/>
          </a:xfrm>
          <a:prstGeom prst="rect">
            <a:avLst/>
          </a:prstGeom>
          <a:noFill/>
          <a:ln w="0">
            <a:noFill/>
          </a:ln>
        </p:spPr>
        <p:txBody>
          <a:bodyPr lIns="0" tIns="0" rIns="0" bIns="0" anchor="t">
            <a:noAutofit/>
          </a:bodyPr>
          <a:lstStyle/>
          <a:p>
            <a:pPr marL="228600" indent="-228600">
              <a:lnSpc>
                <a:spcPct val="100000"/>
              </a:lnSpc>
              <a:spcBef>
                <a:spcPts val="561"/>
              </a:spcBef>
              <a:buClr>
                <a:srgbClr val="1A1A1A"/>
              </a:buClr>
              <a:buSzPct val="90000"/>
              <a:buFont typeface="Wingdings" charset="2"/>
              <a:buChar char=""/>
            </a:pPr>
            <a:r>
              <a:rPr lang="zh-CN" altLang="en-US" sz="2000" kern="1200" dirty="0">
                <a:solidFill>
                  <a:schemeClr val="bg2">
                    <a:lumMod val="50000"/>
                  </a:schemeClr>
                </a:solidFill>
                <a:latin typeface="+mj-ea"/>
                <a:ea typeface="+mj-ea"/>
                <a:cs typeface="Apple Symbols" panose="02000000000000000000" pitchFamily="2" charset="-79"/>
              </a:rPr>
              <a:t>引入</a:t>
            </a:r>
            <a:r>
              <a:rPr lang="zh-CN" altLang="en-US" sz="2000" u="sng" kern="1200" dirty="0">
                <a:solidFill>
                  <a:schemeClr val="bg2">
                    <a:lumMod val="50000"/>
                  </a:schemeClr>
                </a:solidFill>
                <a:latin typeface="+mj-ea"/>
                <a:ea typeface="+mj-ea"/>
                <a:cs typeface="Apple Symbols" panose="02000000000000000000" pitchFamily="2" charset="-79"/>
              </a:rPr>
              <a:t>中间变量</a:t>
            </a:r>
            <a:r>
              <a:rPr lang="zh-CN" altLang="en-US" sz="2000" kern="1200" dirty="0">
                <a:solidFill>
                  <a:schemeClr val="bg2">
                    <a:lumMod val="50000"/>
                  </a:schemeClr>
                </a:solidFill>
                <a:latin typeface="+mj-ea"/>
                <a:ea typeface="+mj-ea"/>
                <a:cs typeface="Apple Symbols" panose="02000000000000000000" pitchFamily="2" charset="-79"/>
              </a:rPr>
              <a:t>将一个复杂的函数，分解成一系列基本函数</a:t>
            </a:r>
            <a:endParaRPr lang="en-US" sz="2000" kern="1200" dirty="0">
              <a:solidFill>
                <a:schemeClr val="bg2">
                  <a:lumMod val="50000"/>
                </a:schemeClr>
              </a:solidFill>
              <a:latin typeface="+mj-ea"/>
              <a:ea typeface="+mj-ea"/>
              <a:cs typeface="Apple Symbols" panose="02000000000000000000" pitchFamily="2" charset="-79"/>
            </a:endParaRPr>
          </a:p>
          <a:p>
            <a:pPr marL="228600" indent="-228600">
              <a:lnSpc>
                <a:spcPct val="100000"/>
              </a:lnSpc>
              <a:spcBef>
                <a:spcPts val="561"/>
              </a:spcBef>
              <a:buClr>
                <a:srgbClr val="1A1A1A"/>
              </a:buClr>
              <a:buSzPct val="90000"/>
              <a:buFont typeface="Wingdings" charset="2"/>
              <a:buChar char=""/>
            </a:pPr>
            <a:r>
              <a:rPr lang="zh-CN" altLang="en-US" sz="2000" kern="1200" dirty="0">
                <a:solidFill>
                  <a:schemeClr val="bg2">
                    <a:lumMod val="50000"/>
                  </a:schemeClr>
                </a:solidFill>
                <a:latin typeface="+mj-ea"/>
                <a:ea typeface="+mj-ea"/>
                <a:cs typeface="Apple Symbols" panose="02000000000000000000" pitchFamily="2" charset="-79"/>
              </a:rPr>
              <a:t>将这些基本函数构成一个计算流图</a:t>
            </a:r>
            <a:endParaRPr lang="en-US" sz="2000" kern="1200" dirty="0">
              <a:solidFill>
                <a:schemeClr val="bg2">
                  <a:lumMod val="50000"/>
                </a:schemeClr>
              </a:solidFill>
              <a:latin typeface="+mj-ea"/>
              <a:ea typeface="+mj-ea"/>
              <a:cs typeface="Apple Symbols" panose="02000000000000000000" pitchFamily="2" charset="-79"/>
            </a:endParaRPr>
          </a:p>
        </p:txBody>
      </p:sp>
    </p:spTree>
    <p:extLst>
      <p:ext uri="{BB962C8B-B14F-4D97-AF65-F5344CB8AC3E}">
        <p14:creationId xmlns:p14="http://schemas.microsoft.com/office/powerpoint/2010/main" val="395998359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 name="PlaceHolder 1"/>
          <p:cNvSpPr>
            <a:spLocks noGrp="1"/>
          </p:cNvSpPr>
          <p:nvPr>
            <p:ph type="title"/>
          </p:nvPr>
        </p:nvSpPr>
        <p:spPr>
          <a:prstGeom prst="rect">
            <a:avLst/>
          </a:prstGeom>
          <a:noFill/>
          <a:ln w="0">
            <a:noFill/>
          </a:ln>
        </p:spPr>
        <p:txBody>
          <a:bodyPr lIns="0" tIns="0" rIns="0" bIns="0" anchor="t">
            <a:noAutofit/>
          </a:bodyPr>
          <a:lstStyle/>
          <a:p>
            <a:r>
              <a:rPr lang="zh-CN" altLang="en-US" sz="2800" spc="-52" dirty="0">
                <a:solidFill>
                  <a:srgbClr val="C00000"/>
                </a:solidFill>
                <a:latin typeface="Futura Medium" panose="020B0602020204020303" pitchFamily="34" charset="-79"/>
                <a:cs typeface="Futura Medium" panose="020B0602020204020303" pitchFamily="34" charset="-79"/>
              </a:rPr>
              <a:t>自动微分（</a:t>
            </a:r>
            <a:r>
              <a:rPr lang="en-US" altLang="en-US" sz="2800" spc="-52" dirty="0">
                <a:solidFill>
                  <a:srgbClr val="C00000"/>
                </a:solidFill>
                <a:latin typeface="Futura Medium" panose="020B0602020204020303" pitchFamily="34" charset="-79"/>
                <a:cs typeface="Futura Medium" panose="020B0602020204020303" pitchFamily="34" charset="-79"/>
              </a:rPr>
              <a:t>Auto Differentiation </a:t>
            </a:r>
            <a:r>
              <a:rPr lang="zh-CN" altLang="en-US" sz="2800" spc="-52" dirty="0">
                <a:solidFill>
                  <a:srgbClr val="C00000"/>
                </a:solidFill>
                <a:latin typeface="Futura Medium" panose="020B0602020204020303" pitchFamily="34" charset="-79"/>
                <a:cs typeface="Futura Medium" panose="020B0602020204020303" pitchFamily="34" charset="-79"/>
              </a:rPr>
              <a:t>）</a:t>
            </a:r>
            <a:r>
              <a:rPr lang="en-US" altLang="en-US" sz="2800" spc="-52" dirty="0">
                <a:solidFill>
                  <a:srgbClr val="C00000"/>
                </a:solidFill>
                <a:latin typeface="Futura Medium" panose="020B0602020204020303" pitchFamily="34" charset="-79"/>
                <a:cs typeface="Futura Medium" panose="020B0602020204020303" pitchFamily="34" charset="-79"/>
              </a:rPr>
              <a:t>(II)</a:t>
            </a:r>
          </a:p>
        </p:txBody>
      </p:sp>
      <p:sp>
        <p:nvSpPr>
          <p:cNvPr id="1123" name="Rectangle 8"/>
          <p:cNvSpPr/>
          <p:nvPr/>
        </p:nvSpPr>
        <p:spPr>
          <a:xfrm>
            <a:off x="513941" y="3215520"/>
            <a:ext cx="184320" cy="461160"/>
          </a:xfrm>
          <a:prstGeom prst="rect">
            <a:avLst/>
          </a:prstGeom>
          <a:noFill/>
          <a:ln w="0">
            <a:noFill/>
          </a:ln>
        </p:spPr>
        <p:style>
          <a:lnRef idx="0">
            <a:scrgbClr r="0" g="0" b="0"/>
          </a:lnRef>
          <a:fillRef idx="0">
            <a:scrgbClr r="0" g="0" b="0"/>
          </a:fillRef>
          <a:effectRef idx="0">
            <a:scrgbClr r="0" g="0" b="0"/>
          </a:effectRef>
          <a:fontRef idx="minor"/>
        </p:style>
      </p:sp>
      <p:sp>
        <p:nvSpPr>
          <p:cNvPr id="1124" name="TextBox 9"/>
          <p:cNvSpPr/>
          <p:nvPr/>
        </p:nvSpPr>
        <p:spPr>
          <a:xfrm>
            <a:off x="1939902" y="3512881"/>
            <a:ext cx="65" cy="1846659"/>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nSpc>
                <a:spcPct val="100000"/>
              </a:lnSpc>
              <a:buNone/>
            </a:pPr>
            <a:endParaRPr lang="en-US" sz="2000" spc="-1">
              <a:latin typeface="Arial"/>
            </a:endParaRPr>
          </a:p>
          <a:p>
            <a:pPr>
              <a:lnSpc>
                <a:spcPct val="100000"/>
              </a:lnSpc>
              <a:buNone/>
            </a:pPr>
            <a:endParaRPr lang="en-US" sz="2000" spc="-1">
              <a:latin typeface="Arial"/>
            </a:endParaRPr>
          </a:p>
          <a:p>
            <a:pPr>
              <a:lnSpc>
                <a:spcPct val="100000"/>
              </a:lnSpc>
              <a:buNone/>
            </a:pPr>
            <a:endParaRPr lang="en-US" sz="2000" spc="-1">
              <a:latin typeface="Arial"/>
            </a:endParaRPr>
          </a:p>
          <a:p>
            <a:pPr>
              <a:lnSpc>
                <a:spcPct val="100000"/>
              </a:lnSpc>
              <a:buNone/>
            </a:pPr>
            <a:endParaRPr lang="en-US" sz="2000" spc="-1">
              <a:latin typeface="Arial"/>
            </a:endParaRPr>
          </a:p>
          <a:p>
            <a:pPr>
              <a:lnSpc>
                <a:spcPct val="100000"/>
              </a:lnSpc>
              <a:buNone/>
            </a:pPr>
            <a:endParaRPr lang="en-US" sz="2000" spc="-1">
              <a:latin typeface="Arial"/>
            </a:endParaRPr>
          </a:p>
          <a:p>
            <a:pPr>
              <a:lnSpc>
                <a:spcPct val="100000"/>
              </a:lnSpc>
              <a:buNone/>
            </a:pPr>
            <a:endParaRPr lang="en-US" sz="2000" spc="-1">
              <a:latin typeface="Arial"/>
            </a:endParaRPr>
          </a:p>
        </p:txBody>
      </p:sp>
      <p:pic>
        <p:nvPicPr>
          <p:cNvPr id="7" name="图片 6">
            <a:extLst>
              <a:ext uri="{FF2B5EF4-FFF2-40B4-BE49-F238E27FC236}">
                <a16:creationId xmlns:a16="http://schemas.microsoft.com/office/drawing/2014/main" id="{C57C9766-6212-A941-A186-8D29F14BC97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97801" y="3398247"/>
            <a:ext cx="5207570" cy="1961293"/>
          </a:xfrm>
          <a:prstGeom prst="rect">
            <a:avLst/>
          </a:prstGeom>
        </p:spPr>
      </p:pic>
      <p:pic>
        <p:nvPicPr>
          <p:cNvPr id="8" name="图片 7">
            <a:extLst>
              <a:ext uri="{FF2B5EF4-FFF2-40B4-BE49-F238E27FC236}">
                <a16:creationId xmlns:a16="http://schemas.microsoft.com/office/drawing/2014/main" id="{984E1BFA-8986-E44B-A733-F34002F9BE9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803895" y="2420888"/>
            <a:ext cx="5055676" cy="3652717"/>
          </a:xfrm>
          <a:prstGeom prst="rect">
            <a:avLst/>
          </a:prstGeom>
        </p:spPr>
      </p:pic>
      <p:sp>
        <p:nvSpPr>
          <p:cNvPr id="9" name="PlaceHolder 2">
            <a:extLst>
              <a:ext uri="{FF2B5EF4-FFF2-40B4-BE49-F238E27FC236}">
                <a16:creationId xmlns:a16="http://schemas.microsoft.com/office/drawing/2014/main" id="{A7863079-66C8-4E4B-B7A0-A9FFAA3E6A6E}"/>
              </a:ext>
            </a:extLst>
          </p:cNvPr>
          <p:cNvSpPr>
            <a:spLocks noGrp="1"/>
          </p:cNvSpPr>
          <p:nvPr>
            <p:ph sz="half" idx="1"/>
          </p:nvPr>
        </p:nvSpPr>
        <p:spPr>
          <a:xfrm>
            <a:off x="623635" y="1628800"/>
            <a:ext cx="10963473" cy="4525736"/>
          </a:xfrm>
          <a:prstGeom prst="rect">
            <a:avLst/>
          </a:prstGeom>
          <a:noFill/>
          <a:ln w="0">
            <a:noFill/>
          </a:ln>
        </p:spPr>
        <p:txBody>
          <a:bodyPr lIns="0" tIns="0" rIns="0" bIns="0" anchor="t">
            <a:noAutofit/>
          </a:bodyPr>
          <a:lstStyle/>
          <a:p>
            <a:pPr marL="228600" indent="-228600">
              <a:lnSpc>
                <a:spcPct val="100000"/>
              </a:lnSpc>
              <a:spcBef>
                <a:spcPts val="561"/>
              </a:spcBef>
              <a:buClr>
                <a:srgbClr val="1A1A1A"/>
              </a:buClr>
              <a:buSzPct val="90000"/>
              <a:buFont typeface="Wingdings" charset="2"/>
              <a:buChar char=""/>
            </a:pPr>
            <a:r>
              <a:rPr lang="zh-CN" altLang="en-US" sz="2000" kern="1200" dirty="0">
                <a:solidFill>
                  <a:schemeClr val="bg2">
                    <a:lumMod val="50000"/>
                  </a:schemeClr>
                </a:solidFill>
                <a:latin typeface="+mj-ea"/>
                <a:ea typeface="+mj-ea"/>
                <a:cs typeface="Apple Symbols" panose="02000000000000000000" pitchFamily="2" charset="-79"/>
              </a:rPr>
              <a:t>引入</a:t>
            </a:r>
            <a:r>
              <a:rPr lang="zh-CN" altLang="en-US" sz="2000" u="sng" kern="1200" dirty="0">
                <a:solidFill>
                  <a:schemeClr val="bg2">
                    <a:lumMod val="50000"/>
                  </a:schemeClr>
                </a:solidFill>
                <a:latin typeface="+mj-ea"/>
                <a:ea typeface="+mj-ea"/>
                <a:cs typeface="Apple Symbols" panose="02000000000000000000" pitchFamily="2" charset="-79"/>
              </a:rPr>
              <a:t>中间变量</a:t>
            </a:r>
            <a:r>
              <a:rPr lang="zh-CN" altLang="en-US" sz="2000" kern="1200" dirty="0">
                <a:solidFill>
                  <a:schemeClr val="bg2">
                    <a:lumMod val="50000"/>
                  </a:schemeClr>
                </a:solidFill>
                <a:latin typeface="+mj-ea"/>
                <a:ea typeface="+mj-ea"/>
                <a:cs typeface="Apple Symbols" panose="02000000000000000000" pitchFamily="2" charset="-79"/>
              </a:rPr>
              <a:t>将一个复杂的函数，分解成一系列基本函数</a:t>
            </a:r>
            <a:endParaRPr lang="en-US" sz="2000" kern="1200" dirty="0">
              <a:solidFill>
                <a:schemeClr val="bg2">
                  <a:lumMod val="50000"/>
                </a:schemeClr>
              </a:solidFill>
              <a:latin typeface="+mj-ea"/>
              <a:ea typeface="+mj-ea"/>
              <a:cs typeface="Apple Symbols" panose="02000000000000000000" pitchFamily="2" charset="-79"/>
            </a:endParaRPr>
          </a:p>
          <a:p>
            <a:pPr marL="228600" indent="-228600">
              <a:lnSpc>
                <a:spcPct val="100000"/>
              </a:lnSpc>
              <a:spcBef>
                <a:spcPts val="561"/>
              </a:spcBef>
              <a:buClr>
                <a:srgbClr val="1A1A1A"/>
              </a:buClr>
              <a:buSzPct val="90000"/>
              <a:buFont typeface="Wingdings" charset="2"/>
              <a:buChar char=""/>
            </a:pPr>
            <a:r>
              <a:rPr lang="zh-CN" altLang="en-US" sz="2000" kern="1200" dirty="0">
                <a:solidFill>
                  <a:schemeClr val="bg2">
                    <a:lumMod val="50000"/>
                  </a:schemeClr>
                </a:solidFill>
                <a:latin typeface="+mj-ea"/>
                <a:ea typeface="+mj-ea"/>
                <a:cs typeface="Apple Symbols" panose="02000000000000000000" pitchFamily="2" charset="-79"/>
              </a:rPr>
              <a:t>将这些基本函数构成一个计算流图</a:t>
            </a:r>
            <a:endParaRPr lang="en-US" sz="2000" kern="1200" dirty="0">
              <a:solidFill>
                <a:schemeClr val="bg2">
                  <a:lumMod val="50000"/>
                </a:schemeClr>
              </a:solidFill>
              <a:latin typeface="+mj-ea"/>
              <a:ea typeface="+mj-ea"/>
              <a:cs typeface="Apple Symbols" panose="02000000000000000000" pitchFamily="2" charset="-79"/>
            </a:endParaRPr>
          </a:p>
        </p:txBody>
      </p:sp>
    </p:spTree>
    <p:extLst>
      <p:ext uri="{BB962C8B-B14F-4D97-AF65-F5344CB8AC3E}">
        <p14:creationId xmlns:p14="http://schemas.microsoft.com/office/powerpoint/2010/main" val="240800489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2800" spc="-52" dirty="0">
                <a:solidFill>
                  <a:srgbClr val="C00000"/>
                </a:solidFill>
                <a:latin typeface="Futura Medium" panose="020B0602020204020303" pitchFamily="34" charset="-79"/>
                <a:cs typeface="Futura Medium" panose="020B0602020204020303" pitchFamily="34" charset="-79"/>
              </a:rPr>
              <a:t>自动微分（</a:t>
            </a:r>
            <a:r>
              <a:rPr lang="en-US" altLang="en-US" sz="2800" spc="-52" dirty="0">
                <a:solidFill>
                  <a:srgbClr val="C00000"/>
                </a:solidFill>
                <a:latin typeface="Futura Medium" panose="020B0602020204020303" pitchFamily="34" charset="-79"/>
                <a:cs typeface="Futura Medium" panose="020B0602020204020303" pitchFamily="34" charset="-79"/>
              </a:rPr>
              <a:t>Auto Differentiation </a:t>
            </a:r>
            <a:r>
              <a:rPr lang="zh-CN" altLang="en-US" sz="2800" spc="-52" dirty="0">
                <a:solidFill>
                  <a:srgbClr val="C00000"/>
                </a:solidFill>
                <a:latin typeface="Futura Medium" panose="020B0602020204020303" pitchFamily="34" charset="-79"/>
                <a:cs typeface="Futura Medium" panose="020B0602020204020303" pitchFamily="34" charset="-79"/>
              </a:rPr>
              <a:t>）</a:t>
            </a:r>
            <a:r>
              <a:rPr lang="en-US" altLang="en-US" sz="2800" spc="-52" dirty="0">
                <a:solidFill>
                  <a:srgbClr val="C00000"/>
                </a:solidFill>
                <a:latin typeface="Futura Medium" panose="020B0602020204020303" pitchFamily="34" charset="-79"/>
                <a:cs typeface="Futura Medium" panose="020B0602020204020303" pitchFamily="34" charset="-79"/>
              </a:rPr>
              <a:t>(III)</a:t>
            </a:r>
          </a:p>
        </p:txBody>
      </p:sp>
      <p:pic>
        <p:nvPicPr>
          <p:cNvPr id="7" name="图片 6">
            <a:extLst>
              <a:ext uri="{FF2B5EF4-FFF2-40B4-BE49-F238E27FC236}">
                <a16:creationId xmlns:a16="http://schemas.microsoft.com/office/drawing/2014/main" id="{C57C9766-6212-A941-A186-8D29F14BC97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074045" y="2260255"/>
            <a:ext cx="5207570" cy="1961293"/>
          </a:xfrm>
          <a:prstGeom prst="rect">
            <a:avLst/>
          </a:prstGeom>
        </p:spPr>
      </p:pic>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AEC917C1-AB5C-9C4C-A44C-8CCFFBBEC48E}"/>
                  </a:ext>
                </a:extLst>
              </p:cNvPr>
              <p:cNvSpPr/>
              <p:nvPr/>
            </p:nvSpPr>
            <p:spPr>
              <a:xfrm>
                <a:off x="6558850" y="4759394"/>
                <a:ext cx="2156552" cy="6563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1600" b="1" i="1" dirty="0" smtClean="0">
                              <a:solidFill>
                                <a:schemeClr val="tx1"/>
                              </a:solidFill>
                              <a:latin typeface="Cambria Math" panose="02040503050406030204" pitchFamily="18" charset="0"/>
                            </a:rPr>
                          </m:ctrlPr>
                        </m:accPr>
                        <m:e>
                          <m:r>
                            <a:rPr lang="en-US" altLang="zh-CN" sz="1600" b="1" i="1" dirty="0">
                              <a:solidFill>
                                <a:schemeClr val="tx1"/>
                              </a:solidFill>
                              <a:latin typeface="Cambria Math" panose="02040503050406030204" pitchFamily="18" charset="0"/>
                            </a:rPr>
                            <m:t>𝒗</m:t>
                          </m:r>
                        </m:e>
                      </m:acc>
                      <m:r>
                        <a:rPr lang="en-US" altLang="zh-CN" sz="1600" b="0" i="1" dirty="0" smtClean="0">
                          <a:solidFill>
                            <a:schemeClr val="tx1"/>
                          </a:solidFill>
                          <a:latin typeface="Cambria Math" panose="02040503050406030204" pitchFamily="18" charset="0"/>
                        </a:rPr>
                        <m:t>=</m:t>
                      </m:r>
                      <m:sSup>
                        <m:sSupPr>
                          <m:ctrlPr>
                            <a:rPr lang="en-US" altLang="zh-CN" sz="1600" b="0" i="1" dirty="0" smtClean="0">
                              <a:solidFill>
                                <a:schemeClr val="tx1"/>
                              </a:solidFill>
                              <a:latin typeface="Cambria Math" panose="02040503050406030204" pitchFamily="18" charset="0"/>
                            </a:rPr>
                          </m:ctrlPr>
                        </m:sSupPr>
                        <m:e>
                          <m:d>
                            <m:dPr>
                              <m:begChr m:val="["/>
                              <m:endChr m:val="]"/>
                              <m:ctrlPr>
                                <a:rPr lang="en-US" altLang="zh-CN" sz="1600" i="1" dirty="0">
                                  <a:solidFill>
                                    <a:schemeClr val="tx1"/>
                                  </a:solidFill>
                                  <a:latin typeface="Cambria Math" panose="02040503050406030204" pitchFamily="18" charset="0"/>
                                </a:rPr>
                              </m:ctrlPr>
                            </m:dPr>
                            <m:e>
                              <m:m>
                                <m:mPr>
                                  <m:mcs>
                                    <m:mc>
                                      <m:mcPr>
                                        <m:count m:val="3"/>
                                        <m:mcJc m:val="center"/>
                                      </m:mcPr>
                                    </m:mc>
                                  </m:mcs>
                                  <m:ctrlPr>
                                    <a:rPr lang="en-US" altLang="zh-CN" sz="1600" i="1" dirty="0">
                                      <a:solidFill>
                                        <a:schemeClr val="tx1"/>
                                      </a:solidFill>
                                      <a:latin typeface="Cambria Math" panose="02040503050406030204" pitchFamily="18" charset="0"/>
                                    </a:rPr>
                                  </m:ctrlPr>
                                </m:mPr>
                                <m:mr>
                                  <m:e>
                                    <m:f>
                                      <m:fPr>
                                        <m:ctrlPr>
                                          <a:rPr lang="en-US" altLang="zh-CN" sz="1600" i="1">
                                            <a:solidFill>
                                              <a:schemeClr val="tx1"/>
                                            </a:solidFill>
                                            <a:latin typeface="Cambria Math" panose="02040503050406030204" pitchFamily="18" charset="0"/>
                                          </a:rPr>
                                        </m:ctrlPr>
                                      </m:fPr>
                                      <m:num>
                                        <m:r>
                                          <a:rPr lang="en-US" altLang="zh-CN" sz="1600" i="1">
                                            <a:solidFill>
                                              <a:schemeClr val="tx1"/>
                                            </a:solidFill>
                                            <a:latin typeface="Cambria Math" panose="02040503050406030204" pitchFamily="18" charset="0"/>
                                            <a:ea typeface="Cambria Math" panose="02040503050406030204" pitchFamily="18" charset="0"/>
                                          </a:rPr>
                                          <m:t>𝜕</m:t>
                                        </m:r>
                                        <m:r>
                                          <a:rPr lang="en-US" altLang="zh-CN" sz="1600" b="0" i="1" smtClean="0">
                                            <a:solidFill>
                                              <a:schemeClr val="tx1"/>
                                            </a:solidFill>
                                            <a:latin typeface="Cambria Math" panose="02040503050406030204" pitchFamily="18" charset="0"/>
                                            <a:ea typeface="Cambria Math" panose="02040503050406030204" pitchFamily="18" charset="0"/>
                                          </a:rPr>
                                          <m:t>𝑙</m:t>
                                        </m:r>
                                      </m:num>
                                      <m:den>
                                        <m:r>
                                          <a:rPr lang="en-US" altLang="zh-CN" sz="1600" i="1">
                                            <a:solidFill>
                                              <a:schemeClr val="tx1"/>
                                            </a:solidFill>
                                            <a:latin typeface="Cambria Math" panose="02040503050406030204" pitchFamily="18" charset="0"/>
                                            <a:ea typeface="Cambria Math" panose="02040503050406030204" pitchFamily="18" charset="0"/>
                                          </a:rPr>
                                          <m:t>𝜕</m:t>
                                        </m:r>
                                        <m:sSub>
                                          <m:sSubPr>
                                            <m:ctrlPr>
                                              <a:rPr lang="en-US" altLang="zh-CN" sz="1600" i="1">
                                                <a:solidFill>
                                                  <a:schemeClr val="tx1"/>
                                                </a:solidFill>
                                                <a:latin typeface="Cambria Math" panose="02040503050406030204" pitchFamily="18" charset="0"/>
                                                <a:ea typeface="Cambria Math" panose="02040503050406030204" pitchFamily="18" charset="0"/>
                                              </a:rPr>
                                            </m:ctrlPr>
                                          </m:sSubPr>
                                          <m:e>
                                            <m:r>
                                              <a:rPr lang="en-US" altLang="zh-CN" sz="1600" b="0" i="1" smtClean="0">
                                                <a:solidFill>
                                                  <a:schemeClr val="tx1"/>
                                                </a:solidFill>
                                                <a:latin typeface="Cambria Math" panose="02040503050406030204" pitchFamily="18" charset="0"/>
                                                <a:ea typeface="Cambria Math" panose="02040503050406030204" pitchFamily="18" charset="0"/>
                                              </a:rPr>
                                              <m:t>𝑦</m:t>
                                            </m:r>
                                          </m:e>
                                          <m:sub>
                                            <m:r>
                                              <a:rPr lang="en-US" altLang="zh-CN" sz="1600" b="0" i="1" smtClean="0">
                                                <a:solidFill>
                                                  <a:schemeClr val="tx1"/>
                                                </a:solidFill>
                                                <a:latin typeface="Cambria Math" panose="02040503050406030204" pitchFamily="18" charset="0"/>
                                                <a:ea typeface="Cambria Math" panose="02040503050406030204" pitchFamily="18" charset="0"/>
                                              </a:rPr>
                                              <m:t>1</m:t>
                                            </m:r>
                                          </m:sub>
                                        </m:sSub>
                                      </m:den>
                                    </m:f>
                                  </m:e>
                                  <m:e>
                                    <m:r>
                                      <a:rPr lang="en-US" altLang="zh-CN" sz="1600" i="1" dirty="0">
                                        <a:solidFill>
                                          <a:schemeClr val="tx1"/>
                                        </a:solidFill>
                                        <a:latin typeface="Cambria Math" panose="02040503050406030204" pitchFamily="18" charset="0"/>
                                        <a:ea typeface="Cambria Math" panose="02040503050406030204" pitchFamily="18" charset="0"/>
                                      </a:rPr>
                                      <m:t>⋯</m:t>
                                    </m:r>
                                  </m:e>
                                  <m:e>
                                    <m:f>
                                      <m:fPr>
                                        <m:ctrlPr>
                                          <a:rPr lang="en-US" altLang="zh-CN" sz="1600" i="1">
                                            <a:solidFill>
                                              <a:schemeClr val="tx1"/>
                                            </a:solidFill>
                                            <a:latin typeface="Cambria Math" panose="02040503050406030204" pitchFamily="18" charset="0"/>
                                          </a:rPr>
                                        </m:ctrlPr>
                                      </m:fPr>
                                      <m:num>
                                        <m:r>
                                          <a:rPr lang="en-US" altLang="zh-CN" sz="1600" i="1">
                                            <a:solidFill>
                                              <a:schemeClr val="tx1"/>
                                            </a:solidFill>
                                            <a:latin typeface="Cambria Math" panose="02040503050406030204" pitchFamily="18" charset="0"/>
                                            <a:ea typeface="Cambria Math" panose="02040503050406030204" pitchFamily="18" charset="0"/>
                                          </a:rPr>
                                          <m:t>𝜕</m:t>
                                        </m:r>
                                        <m:r>
                                          <a:rPr lang="en-US" altLang="zh-CN" sz="1600" b="0" i="1" smtClean="0">
                                            <a:solidFill>
                                              <a:schemeClr val="tx1"/>
                                            </a:solidFill>
                                            <a:latin typeface="Cambria Math" panose="02040503050406030204" pitchFamily="18" charset="0"/>
                                            <a:ea typeface="Cambria Math" panose="02040503050406030204" pitchFamily="18" charset="0"/>
                                          </a:rPr>
                                          <m:t>𝑙</m:t>
                                        </m:r>
                                      </m:num>
                                      <m:den>
                                        <m:r>
                                          <a:rPr lang="en-US" altLang="zh-CN" sz="1600" i="1">
                                            <a:solidFill>
                                              <a:schemeClr val="tx1"/>
                                            </a:solidFill>
                                            <a:latin typeface="Cambria Math" panose="02040503050406030204" pitchFamily="18" charset="0"/>
                                            <a:ea typeface="Cambria Math" panose="02040503050406030204" pitchFamily="18" charset="0"/>
                                          </a:rPr>
                                          <m:t>𝜕</m:t>
                                        </m:r>
                                        <m:sSub>
                                          <m:sSubPr>
                                            <m:ctrlPr>
                                              <a:rPr lang="en-US" altLang="zh-CN" sz="1600" i="1">
                                                <a:solidFill>
                                                  <a:schemeClr val="tx1"/>
                                                </a:solidFill>
                                                <a:latin typeface="Cambria Math" panose="02040503050406030204" pitchFamily="18" charset="0"/>
                                                <a:ea typeface="Cambria Math" panose="02040503050406030204" pitchFamily="18" charset="0"/>
                                              </a:rPr>
                                            </m:ctrlPr>
                                          </m:sSubPr>
                                          <m:e>
                                            <m:r>
                                              <a:rPr lang="en-US" altLang="zh-CN" sz="1600" b="0" i="1" smtClean="0">
                                                <a:solidFill>
                                                  <a:schemeClr val="tx1"/>
                                                </a:solidFill>
                                                <a:latin typeface="Cambria Math" panose="02040503050406030204" pitchFamily="18" charset="0"/>
                                                <a:ea typeface="Cambria Math" panose="02040503050406030204" pitchFamily="18" charset="0"/>
                                              </a:rPr>
                                              <m:t>𝑦</m:t>
                                            </m:r>
                                          </m:e>
                                          <m:sub>
                                            <m:r>
                                              <a:rPr lang="en-US" altLang="zh-CN" sz="1600" b="0" i="1" smtClean="0">
                                                <a:solidFill>
                                                  <a:schemeClr val="tx1"/>
                                                </a:solidFill>
                                                <a:latin typeface="Cambria Math" panose="02040503050406030204" pitchFamily="18" charset="0"/>
                                                <a:ea typeface="Cambria Math" panose="02040503050406030204" pitchFamily="18" charset="0"/>
                                              </a:rPr>
                                              <m:t>𝑚</m:t>
                                            </m:r>
                                          </m:sub>
                                        </m:sSub>
                                      </m:den>
                                    </m:f>
                                  </m:e>
                                </m:mr>
                              </m:m>
                            </m:e>
                          </m:d>
                        </m:e>
                        <m:sup>
                          <m:r>
                            <m:rPr>
                              <m:sty m:val="p"/>
                            </m:rPr>
                            <a:rPr lang="en-US" altLang="zh-CN" sz="1600" i="1" dirty="0">
                              <a:solidFill>
                                <a:schemeClr val="tx1"/>
                              </a:solidFill>
                              <a:latin typeface="Cambria Math" panose="02040503050406030204" pitchFamily="18" charset="0"/>
                            </a:rPr>
                            <m:t>T</m:t>
                          </m:r>
                        </m:sup>
                      </m:sSup>
                    </m:oMath>
                  </m:oMathPara>
                </a14:m>
                <a:endParaRPr lang="zh-CN" altLang="en-US" sz="1600" dirty="0">
                  <a:solidFill>
                    <a:schemeClr val="tx1"/>
                  </a:solidFill>
                </a:endParaRPr>
              </a:p>
            </p:txBody>
          </p:sp>
        </mc:Choice>
        <mc:Fallback xmlns="">
          <p:sp>
            <p:nvSpPr>
              <p:cNvPr id="10" name="矩形 9">
                <a:extLst>
                  <a:ext uri="{FF2B5EF4-FFF2-40B4-BE49-F238E27FC236}">
                    <a16:creationId xmlns:a16="http://schemas.microsoft.com/office/drawing/2014/main" id="{AEC917C1-AB5C-9C4C-A44C-8CCFFBBEC48E}"/>
                  </a:ext>
                </a:extLst>
              </p:cNvPr>
              <p:cNvSpPr>
                <a:spLocks noRot="1" noChangeAspect="1" noMove="1" noResize="1" noEditPoints="1" noAdjustHandles="1" noChangeArrowheads="1" noChangeShapeType="1" noTextEdit="1"/>
              </p:cNvSpPr>
              <p:nvPr/>
            </p:nvSpPr>
            <p:spPr>
              <a:xfrm>
                <a:off x="6558850" y="4759394"/>
                <a:ext cx="2156552" cy="656334"/>
              </a:xfrm>
              <a:prstGeom prst="rect">
                <a:avLst/>
              </a:prstGeom>
              <a:blipFill>
                <a:blip r:embed="rId3"/>
                <a:stretch>
                  <a:fillRect b="-3846"/>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9DAC777A-8D5C-564F-8D3F-4B87CDF39568}"/>
              </a:ext>
            </a:extLst>
          </p:cNvPr>
          <p:cNvSpPr/>
          <p:nvPr/>
        </p:nvSpPr>
        <p:spPr bwMode="auto">
          <a:xfrm>
            <a:off x="4895677" y="2159995"/>
            <a:ext cx="1202704" cy="1961293"/>
          </a:xfrm>
          <a:prstGeom prst="rect">
            <a:avLst/>
          </a:prstGeom>
          <a:noFill/>
          <a:ln w="28575" cap="flat" cmpd="sng" algn="ctr">
            <a:solidFill>
              <a:srgbClr val="FFC000"/>
            </a:solidFill>
            <a:prstDash val="solid"/>
            <a:round/>
            <a:headEnd type="none" w="med" len="med"/>
            <a:tailEnd type="none" w="med" len="med"/>
            <a:extLst>
              <a:ext uri="{C807C97D-BFC1-408E-A445-0C87EB9F89A2}">
                <ask:lineSketchStyleProps xmlns:ask="http://schemas.microsoft.com/office/drawing/2018/sketchyshapes" sd="2748439840">
                  <a:custGeom>
                    <a:avLst/>
                    <a:gdLst>
                      <a:gd name="connsiteX0" fmla="*/ 0 w 1202704"/>
                      <a:gd name="connsiteY0" fmla="*/ 0 h 1961293"/>
                      <a:gd name="connsiteX1" fmla="*/ 589325 w 1202704"/>
                      <a:gd name="connsiteY1" fmla="*/ 0 h 1961293"/>
                      <a:gd name="connsiteX2" fmla="*/ 1202704 w 1202704"/>
                      <a:gd name="connsiteY2" fmla="*/ 0 h 1961293"/>
                      <a:gd name="connsiteX3" fmla="*/ 1202704 w 1202704"/>
                      <a:gd name="connsiteY3" fmla="*/ 692990 h 1961293"/>
                      <a:gd name="connsiteX4" fmla="*/ 1202704 w 1202704"/>
                      <a:gd name="connsiteY4" fmla="*/ 1307529 h 1961293"/>
                      <a:gd name="connsiteX5" fmla="*/ 1202704 w 1202704"/>
                      <a:gd name="connsiteY5" fmla="*/ 1961293 h 1961293"/>
                      <a:gd name="connsiteX6" fmla="*/ 577298 w 1202704"/>
                      <a:gd name="connsiteY6" fmla="*/ 1961293 h 1961293"/>
                      <a:gd name="connsiteX7" fmla="*/ 0 w 1202704"/>
                      <a:gd name="connsiteY7" fmla="*/ 1961293 h 1961293"/>
                      <a:gd name="connsiteX8" fmla="*/ 0 w 1202704"/>
                      <a:gd name="connsiteY8" fmla="*/ 1327142 h 1961293"/>
                      <a:gd name="connsiteX9" fmla="*/ 0 w 1202704"/>
                      <a:gd name="connsiteY9" fmla="*/ 692990 h 1961293"/>
                      <a:gd name="connsiteX10" fmla="*/ 0 w 1202704"/>
                      <a:gd name="connsiteY10" fmla="*/ 0 h 1961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2704" h="1961293" extrusionOk="0">
                        <a:moveTo>
                          <a:pt x="0" y="0"/>
                        </a:moveTo>
                        <a:cubicBezTo>
                          <a:pt x="277161" y="-4783"/>
                          <a:pt x="450269" y="16954"/>
                          <a:pt x="589325" y="0"/>
                        </a:cubicBezTo>
                        <a:cubicBezTo>
                          <a:pt x="728381" y="-16954"/>
                          <a:pt x="984190" y="25473"/>
                          <a:pt x="1202704" y="0"/>
                        </a:cubicBezTo>
                        <a:cubicBezTo>
                          <a:pt x="1185798" y="157577"/>
                          <a:pt x="1179025" y="540343"/>
                          <a:pt x="1202704" y="692990"/>
                        </a:cubicBezTo>
                        <a:cubicBezTo>
                          <a:pt x="1226384" y="845637"/>
                          <a:pt x="1183597" y="1123924"/>
                          <a:pt x="1202704" y="1307529"/>
                        </a:cubicBezTo>
                        <a:cubicBezTo>
                          <a:pt x="1221811" y="1491134"/>
                          <a:pt x="1179213" y="1681526"/>
                          <a:pt x="1202704" y="1961293"/>
                        </a:cubicBezTo>
                        <a:cubicBezTo>
                          <a:pt x="974881" y="1944086"/>
                          <a:pt x="717687" y="1944085"/>
                          <a:pt x="577298" y="1961293"/>
                        </a:cubicBezTo>
                        <a:cubicBezTo>
                          <a:pt x="436909" y="1978501"/>
                          <a:pt x="161641" y="1985240"/>
                          <a:pt x="0" y="1961293"/>
                        </a:cubicBezTo>
                        <a:cubicBezTo>
                          <a:pt x="-28640" y="1747499"/>
                          <a:pt x="-2523" y="1591072"/>
                          <a:pt x="0" y="1327142"/>
                        </a:cubicBezTo>
                        <a:cubicBezTo>
                          <a:pt x="2523" y="1063212"/>
                          <a:pt x="-10135" y="938271"/>
                          <a:pt x="0" y="692990"/>
                        </a:cubicBezTo>
                        <a:cubicBezTo>
                          <a:pt x="10135" y="447709"/>
                          <a:pt x="27716" y="314906"/>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BF8D015F-CABD-5D4B-8C72-3A4B5BC0952E}"/>
                  </a:ext>
                </a:extLst>
              </p:cNvPr>
              <p:cNvSpPr txBox="1"/>
              <p:nvPr/>
            </p:nvSpPr>
            <p:spPr>
              <a:xfrm>
                <a:off x="5025675" y="1586825"/>
                <a:ext cx="1007263" cy="276999"/>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b="1" i="1" smtClean="0">
                          <a:latin typeface="Cambria Math" panose="02040503050406030204" pitchFamily="18" charset="0"/>
                        </a:rPr>
                        <m:t>𝒀</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𝐺</m:t>
                      </m:r>
                      <m:r>
                        <a:rPr kumimoji="1" lang="en-US" altLang="zh-CN" b="0" i="1" smtClean="0">
                          <a:latin typeface="Cambria Math" panose="02040503050406030204" pitchFamily="18" charset="0"/>
                        </a:rPr>
                        <m:t>(</m:t>
                      </m:r>
                      <m:r>
                        <a:rPr kumimoji="1" lang="en-US" altLang="zh-CN" b="1" i="1" smtClean="0">
                          <a:latin typeface="Cambria Math" panose="02040503050406030204" pitchFamily="18" charset="0"/>
                        </a:rPr>
                        <m:t>𝑿</m:t>
                      </m:r>
                      <m:r>
                        <a:rPr kumimoji="1" lang="en-US" altLang="zh-CN" b="0" i="1" smtClean="0">
                          <a:latin typeface="Cambria Math" panose="02040503050406030204" pitchFamily="18" charset="0"/>
                        </a:rPr>
                        <m:t>)</m:t>
                      </m:r>
                    </m:oMath>
                  </m:oMathPara>
                </a14:m>
                <a:endParaRPr kumimoji="1" lang="zh-CN" altLang="en-US" b="0" i="1" dirty="0" err="1">
                  <a:latin typeface="+mn-lt"/>
                </a:endParaRPr>
              </a:p>
            </p:txBody>
          </p:sp>
        </mc:Choice>
        <mc:Fallback xmlns="">
          <p:sp>
            <p:nvSpPr>
              <p:cNvPr id="5" name="文本框 4">
                <a:extLst>
                  <a:ext uri="{FF2B5EF4-FFF2-40B4-BE49-F238E27FC236}">
                    <a16:creationId xmlns:a16="http://schemas.microsoft.com/office/drawing/2014/main" id="{BF8D015F-CABD-5D4B-8C72-3A4B5BC0952E}"/>
                  </a:ext>
                </a:extLst>
              </p:cNvPr>
              <p:cNvSpPr txBox="1">
                <a:spLocks noRot="1" noChangeAspect="1" noMove="1" noResize="1" noEditPoints="1" noAdjustHandles="1" noChangeArrowheads="1" noChangeShapeType="1" noTextEdit="1"/>
              </p:cNvSpPr>
              <p:nvPr/>
            </p:nvSpPr>
            <p:spPr>
              <a:xfrm>
                <a:off x="5025675" y="1586825"/>
                <a:ext cx="1007263" cy="276999"/>
              </a:xfrm>
              <a:prstGeom prst="rect">
                <a:avLst/>
              </a:prstGeom>
              <a:blipFill>
                <a:blip r:embed="rId4"/>
                <a:stretch>
                  <a:fillRect l="-6329" r="-7595" b="-304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523CCC9C-BE11-2B42-A86D-B2425F233994}"/>
                  </a:ext>
                </a:extLst>
              </p:cNvPr>
              <p:cNvSpPr/>
              <p:nvPr/>
            </p:nvSpPr>
            <p:spPr>
              <a:xfrm>
                <a:off x="7367748" y="1052736"/>
                <a:ext cx="3795077" cy="13451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600" i="1" dirty="0" smtClean="0">
                              <a:latin typeface="Cambria Math" panose="02040503050406030204" pitchFamily="18" charset="0"/>
                            </a:rPr>
                          </m:ctrlPr>
                        </m:sSubPr>
                        <m:e>
                          <m:r>
                            <a:rPr lang="en-US" altLang="zh-CN" sz="1600" b="1" i="1" dirty="0">
                              <a:latin typeface="Cambria Math" panose="02040503050406030204" pitchFamily="18" charset="0"/>
                            </a:rPr>
                            <m:t>𝑱</m:t>
                          </m:r>
                        </m:e>
                        <m:sub>
                          <m:r>
                            <a:rPr lang="en-US" altLang="zh-CN" sz="1600" b="0" i="1" dirty="0" smtClean="0">
                              <a:latin typeface="Cambria Math" panose="02040503050406030204" pitchFamily="18" charset="0"/>
                            </a:rPr>
                            <m:t>𝑓</m:t>
                          </m:r>
                        </m:sub>
                      </m:sSub>
                      <m:r>
                        <a:rPr lang="en-US" altLang="zh-CN" sz="1600" b="0" i="1" dirty="0" smtClean="0">
                          <a:latin typeface="Cambria Math" panose="02040503050406030204" pitchFamily="18" charset="0"/>
                        </a:rPr>
                        <m:t>=</m:t>
                      </m:r>
                      <m:d>
                        <m:dPr>
                          <m:begChr m:val="["/>
                          <m:endChr m:val="]"/>
                          <m:ctrlPr>
                            <a:rPr lang="en-US" altLang="zh-CN" sz="1600" i="1" dirty="0" smtClean="0">
                              <a:latin typeface="Cambria Math" panose="02040503050406030204" pitchFamily="18" charset="0"/>
                            </a:rPr>
                          </m:ctrlPr>
                        </m:dPr>
                        <m:e>
                          <m:m>
                            <m:mPr>
                              <m:mcs>
                                <m:mc>
                                  <m:mcPr>
                                    <m:count m:val="3"/>
                                    <m:mcJc m:val="center"/>
                                  </m:mcPr>
                                </m:mc>
                              </m:mcs>
                              <m:ctrlPr>
                                <a:rPr lang="en-US" altLang="zh-CN" sz="1600" i="1" dirty="0" smtClean="0">
                                  <a:latin typeface="Cambria Math" panose="02040503050406030204" pitchFamily="18" charset="0"/>
                                </a:rPr>
                              </m:ctrlPr>
                            </m:mPr>
                            <m:mr>
                              <m:e>
                                <m:f>
                                  <m:fPr>
                                    <m:ctrlPr>
                                      <a:rPr lang="en-US" altLang="zh-CN" sz="1600" i="1">
                                        <a:latin typeface="Cambria Math" panose="02040503050406030204" pitchFamily="18" charset="0"/>
                                      </a:rPr>
                                    </m:ctrlPr>
                                  </m:fPr>
                                  <m:num>
                                    <m:r>
                                      <a:rPr lang="en-US" altLang="zh-CN" sz="1600" i="1">
                                        <a:latin typeface="Cambria Math" panose="02040503050406030204" pitchFamily="18" charset="0"/>
                                        <a:ea typeface="Cambria Math" panose="02040503050406030204" pitchFamily="18" charset="0"/>
                                      </a:rPr>
                                      <m:t>𝜕</m:t>
                                    </m:r>
                                    <m:r>
                                      <a:rPr lang="en-US" altLang="zh-CN" sz="1600" b="1" i="1">
                                        <a:latin typeface="Cambria Math" panose="02040503050406030204" pitchFamily="18" charset="0"/>
                                        <a:ea typeface="Cambria Math" panose="02040503050406030204" pitchFamily="18" charset="0"/>
                                      </a:rPr>
                                      <m:t>𝒚</m:t>
                                    </m:r>
                                  </m:num>
                                  <m:den>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𝑥</m:t>
                                        </m:r>
                                      </m:e>
                                      <m:sub>
                                        <m:r>
                                          <a:rPr lang="en-US" altLang="zh-CN" sz="1600" i="1">
                                            <a:latin typeface="Cambria Math" panose="02040503050406030204" pitchFamily="18" charset="0"/>
                                            <a:ea typeface="Cambria Math" panose="02040503050406030204" pitchFamily="18" charset="0"/>
                                          </a:rPr>
                                          <m:t>1</m:t>
                                        </m:r>
                                      </m:sub>
                                    </m:sSub>
                                  </m:den>
                                </m:f>
                              </m:e>
                              <m:e>
                                <m:r>
                                  <a:rPr lang="en-US" altLang="zh-CN" sz="1600" i="1" dirty="0" smtClean="0">
                                    <a:latin typeface="Cambria Math" panose="02040503050406030204" pitchFamily="18" charset="0"/>
                                    <a:ea typeface="Cambria Math" panose="02040503050406030204" pitchFamily="18" charset="0"/>
                                  </a:rPr>
                                  <m:t>⋯</m:t>
                                </m:r>
                              </m:e>
                              <m:e>
                                <m:f>
                                  <m:fPr>
                                    <m:ctrlPr>
                                      <a:rPr lang="en-US" altLang="zh-CN" sz="1600" i="1">
                                        <a:latin typeface="Cambria Math" panose="02040503050406030204" pitchFamily="18" charset="0"/>
                                      </a:rPr>
                                    </m:ctrlPr>
                                  </m:fPr>
                                  <m:num>
                                    <m:r>
                                      <a:rPr lang="en-US" altLang="zh-CN" sz="1600" i="1">
                                        <a:latin typeface="Cambria Math" panose="02040503050406030204" pitchFamily="18" charset="0"/>
                                        <a:ea typeface="Cambria Math" panose="02040503050406030204" pitchFamily="18" charset="0"/>
                                      </a:rPr>
                                      <m:t>𝜕</m:t>
                                    </m:r>
                                    <m:r>
                                      <a:rPr lang="en-US" altLang="zh-CN" sz="1600" b="1" i="1">
                                        <a:latin typeface="Cambria Math" panose="02040503050406030204" pitchFamily="18" charset="0"/>
                                        <a:ea typeface="Cambria Math" panose="02040503050406030204" pitchFamily="18" charset="0"/>
                                      </a:rPr>
                                      <m:t>𝒚</m:t>
                                    </m:r>
                                  </m:num>
                                  <m:den>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𝑥</m:t>
                                        </m:r>
                                      </m:e>
                                      <m:sub>
                                        <m:r>
                                          <a:rPr lang="en-US" altLang="zh-CN" sz="1600" i="1">
                                            <a:latin typeface="Cambria Math" panose="02040503050406030204" pitchFamily="18" charset="0"/>
                                            <a:ea typeface="Cambria Math" panose="02040503050406030204" pitchFamily="18" charset="0"/>
                                          </a:rPr>
                                          <m:t>1</m:t>
                                        </m:r>
                                      </m:sub>
                                    </m:sSub>
                                  </m:den>
                                </m:f>
                              </m:e>
                            </m:mr>
                          </m:m>
                        </m:e>
                      </m:d>
                      <m:r>
                        <a:rPr lang="en-US" altLang="zh-CN" sz="1600" b="0" i="1" dirty="0" smtClean="0">
                          <a:latin typeface="Cambria Math" panose="02040503050406030204" pitchFamily="18" charset="0"/>
                        </a:rPr>
                        <m:t>=</m:t>
                      </m:r>
                      <m:d>
                        <m:dPr>
                          <m:begChr m:val="["/>
                          <m:endChr m:val="]"/>
                          <m:ctrlPr>
                            <a:rPr lang="en-US" altLang="zh-CN" sz="1600" b="0" i="1" dirty="0" smtClean="0">
                              <a:latin typeface="Cambria Math" panose="02040503050406030204" pitchFamily="18" charset="0"/>
                            </a:rPr>
                          </m:ctrlPr>
                        </m:dPr>
                        <m:e>
                          <m:m>
                            <m:mPr>
                              <m:mcs>
                                <m:mc>
                                  <m:mcPr>
                                    <m:count m:val="3"/>
                                    <m:mcJc m:val="center"/>
                                  </m:mcPr>
                                </m:mc>
                              </m:mcs>
                              <m:ctrlPr>
                                <a:rPr lang="en-US" altLang="zh-CN" sz="1600" b="0" i="1" dirty="0" smtClean="0">
                                  <a:latin typeface="Cambria Math" panose="02040503050406030204" pitchFamily="18" charset="0"/>
                                </a:rPr>
                              </m:ctrlPr>
                            </m:mPr>
                            <m:mr>
                              <m:e>
                                <m:f>
                                  <m:fPr>
                                    <m:ctrlPr>
                                      <a:rPr lang="en-US" altLang="zh-CN" sz="1600" i="1">
                                        <a:latin typeface="Cambria Math" panose="02040503050406030204" pitchFamily="18" charset="0"/>
                                      </a:rPr>
                                    </m:ctrlPr>
                                  </m:fPr>
                                  <m:num>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𝑦</m:t>
                                        </m:r>
                                      </m:e>
                                      <m:sub>
                                        <m:r>
                                          <a:rPr lang="en-US" altLang="zh-CN" sz="1600" b="0" i="1" smtClean="0">
                                            <a:latin typeface="Cambria Math" panose="02040503050406030204" pitchFamily="18" charset="0"/>
                                            <a:ea typeface="Cambria Math" panose="02040503050406030204" pitchFamily="18" charset="0"/>
                                          </a:rPr>
                                          <m:t>1</m:t>
                                        </m:r>
                                      </m:sub>
                                    </m:sSub>
                                  </m:num>
                                  <m:den>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b="0" i="1" smtClean="0">
                                            <a:latin typeface="Cambria Math" panose="02040503050406030204" pitchFamily="18" charset="0"/>
                                            <a:ea typeface="Cambria Math" panose="02040503050406030204" pitchFamily="18" charset="0"/>
                                          </a:rPr>
                                          <m:t>𝑥</m:t>
                                        </m:r>
                                      </m:e>
                                      <m:sub>
                                        <m:r>
                                          <a:rPr lang="en-US" altLang="zh-CN" sz="1600" b="0" i="1" smtClean="0">
                                            <a:latin typeface="Cambria Math" panose="02040503050406030204" pitchFamily="18" charset="0"/>
                                            <a:ea typeface="Cambria Math" panose="02040503050406030204" pitchFamily="18" charset="0"/>
                                          </a:rPr>
                                          <m:t>1</m:t>
                                        </m:r>
                                      </m:sub>
                                    </m:sSub>
                                  </m:den>
                                </m:f>
                              </m:e>
                              <m:e>
                                <m:r>
                                  <a:rPr lang="en-US" altLang="zh-CN" sz="1600" b="0" i="1" dirty="0" smtClean="0">
                                    <a:latin typeface="Cambria Math" panose="02040503050406030204" pitchFamily="18" charset="0"/>
                                  </a:rPr>
                                  <m:t>⋯</m:t>
                                </m:r>
                              </m:e>
                              <m:e>
                                <m:f>
                                  <m:fPr>
                                    <m:ctrlPr>
                                      <a:rPr lang="en-US" altLang="zh-CN" sz="1600" i="1">
                                        <a:latin typeface="Cambria Math" panose="02040503050406030204" pitchFamily="18" charset="0"/>
                                      </a:rPr>
                                    </m:ctrlPr>
                                  </m:fPr>
                                  <m:num>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𝑦</m:t>
                                        </m:r>
                                      </m:e>
                                      <m:sub>
                                        <m:r>
                                          <a:rPr lang="en-US" altLang="zh-CN" sz="1600" i="1">
                                            <a:latin typeface="Cambria Math" panose="02040503050406030204" pitchFamily="18" charset="0"/>
                                            <a:ea typeface="Cambria Math" panose="02040503050406030204" pitchFamily="18" charset="0"/>
                                          </a:rPr>
                                          <m:t>1</m:t>
                                        </m:r>
                                      </m:sub>
                                    </m:sSub>
                                  </m:num>
                                  <m:den>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𝑥</m:t>
                                        </m:r>
                                      </m:e>
                                      <m:sub>
                                        <m:r>
                                          <a:rPr lang="en-US" altLang="zh-CN" sz="1600" b="0" i="1" smtClean="0">
                                            <a:latin typeface="Cambria Math" panose="02040503050406030204" pitchFamily="18" charset="0"/>
                                            <a:ea typeface="Cambria Math" panose="02040503050406030204" pitchFamily="18" charset="0"/>
                                          </a:rPr>
                                          <m:t>𝑛</m:t>
                                        </m:r>
                                      </m:sub>
                                    </m:sSub>
                                  </m:den>
                                </m:f>
                              </m:e>
                            </m:mr>
                            <m:mr>
                              <m:e>
                                <m:r>
                                  <a:rPr lang="en-US" altLang="zh-CN" sz="1600" b="0" i="1" dirty="0" smtClean="0">
                                    <a:latin typeface="Cambria Math" panose="02040503050406030204" pitchFamily="18" charset="0"/>
                                  </a:rPr>
                                  <m:t>⋮</m:t>
                                </m:r>
                              </m:e>
                              <m:e>
                                <m:r>
                                  <a:rPr lang="en-US" altLang="zh-CN" sz="1600" b="0" i="1" dirty="0" smtClean="0">
                                    <a:latin typeface="Cambria Math" panose="02040503050406030204" pitchFamily="18" charset="0"/>
                                  </a:rPr>
                                  <m:t>⋱</m:t>
                                </m:r>
                              </m:e>
                              <m:e>
                                <m:r>
                                  <a:rPr lang="en-US" altLang="zh-CN" sz="1600" b="0" i="1" dirty="0" smtClean="0">
                                    <a:latin typeface="Cambria Math" panose="02040503050406030204" pitchFamily="18" charset="0"/>
                                  </a:rPr>
                                  <m:t>⋮</m:t>
                                </m:r>
                              </m:e>
                            </m:mr>
                            <m:mr>
                              <m:e>
                                <m:f>
                                  <m:fPr>
                                    <m:ctrlPr>
                                      <a:rPr lang="en-US" altLang="zh-CN" sz="1600" i="1">
                                        <a:latin typeface="Cambria Math" panose="02040503050406030204" pitchFamily="18" charset="0"/>
                                      </a:rPr>
                                    </m:ctrlPr>
                                  </m:fPr>
                                  <m:num>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𝑦</m:t>
                                        </m:r>
                                      </m:e>
                                      <m:sub>
                                        <m:r>
                                          <a:rPr lang="en-US" altLang="zh-CN" sz="1600" b="0" i="1" smtClean="0">
                                            <a:latin typeface="Cambria Math" panose="02040503050406030204" pitchFamily="18" charset="0"/>
                                            <a:ea typeface="Cambria Math" panose="02040503050406030204" pitchFamily="18" charset="0"/>
                                          </a:rPr>
                                          <m:t>𝑚</m:t>
                                        </m:r>
                                      </m:sub>
                                    </m:sSub>
                                  </m:num>
                                  <m:den>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𝑥</m:t>
                                        </m:r>
                                      </m:e>
                                      <m:sub>
                                        <m:r>
                                          <a:rPr lang="en-US" altLang="zh-CN" sz="1600" i="1">
                                            <a:latin typeface="Cambria Math" panose="02040503050406030204" pitchFamily="18" charset="0"/>
                                            <a:ea typeface="Cambria Math" panose="02040503050406030204" pitchFamily="18" charset="0"/>
                                          </a:rPr>
                                          <m:t>1</m:t>
                                        </m:r>
                                      </m:sub>
                                    </m:sSub>
                                  </m:den>
                                </m:f>
                              </m:e>
                              <m:e>
                                <m:r>
                                  <a:rPr lang="en-US" altLang="zh-CN" sz="1600" b="0" i="1" dirty="0" smtClean="0">
                                    <a:latin typeface="Cambria Math" panose="02040503050406030204" pitchFamily="18" charset="0"/>
                                  </a:rPr>
                                  <m:t>⋯</m:t>
                                </m:r>
                              </m:e>
                              <m:e>
                                <m:f>
                                  <m:fPr>
                                    <m:ctrlPr>
                                      <a:rPr lang="en-US" altLang="zh-CN" sz="1600" i="1">
                                        <a:latin typeface="Cambria Math" panose="02040503050406030204" pitchFamily="18" charset="0"/>
                                      </a:rPr>
                                    </m:ctrlPr>
                                  </m:fPr>
                                  <m:num>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𝑦</m:t>
                                        </m:r>
                                      </m:e>
                                      <m:sub>
                                        <m:r>
                                          <a:rPr lang="en-US" altLang="zh-CN" sz="1600" b="0" i="1" smtClean="0">
                                            <a:latin typeface="Cambria Math" panose="02040503050406030204" pitchFamily="18" charset="0"/>
                                            <a:ea typeface="Cambria Math" panose="02040503050406030204" pitchFamily="18" charset="0"/>
                                          </a:rPr>
                                          <m:t>𝑚</m:t>
                                        </m:r>
                                      </m:sub>
                                    </m:sSub>
                                  </m:num>
                                  <m:den>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𝑥</m:t>
                                        </m:r>
                                      </m:e>
                                      <m:sub>
                                        <m:r>
                                          <a:rPr lang="en-US" altLang="zh-CN" sz="1600" b="0" i="1" smtClean="0">
                                            <a:latin typeface="Cambria Math" panose="02040503050406030204" pitchFamily="18" charset="0"/>
                                            <a:ea typeface="Cambria Math" panose="02040503050406030204" pitchFamily="18" charset="0"/>
                                          </a:rPr>
                                          <m:t>𝑛</m:t>
                                        </m:r>
                                      </m:sub>
                                    </m:sSub>
                                  </m:den>
                                </m:f>
                              </m:e>
                            </m:mr>
                          </m:m>
                        </m:e>
                      </m:d>
                    </m:oMath>
                  </m:oMathPara>
                </a14:m>
                <a:endParaRPr lang="zh-CN" altLang="en-US" sz="1600" dirty="0"/>
              </a:p>
            </p:txBody>
          </p:sp>
        </mc:Choice>
        <mc:Fallback xmlns="">
          <p:sp>
            <p:nvSpPr>
              <p:cNvPr id="13" name="矩形 12">
                <a:extLst>
                  <a:ext uri="{FF2B5EF4-FFF2-40B4-BE49-F238E27FC236}">
                    <a16:creationId xmlns:a16="http://schemas.microsoft.com/office/drawing/2014/main" id="{523CCC9C-BE11-2B42-A86D-B2425F233994}"/>
                  </a:ext>
                </a:extLst>
              </p:cNvPr>
              <p:cNvSpPr>
                <a:spLocks noRot="1" noChangeAspect="1" noMove="1" noResize="1" noEditPoints="1" noAdjustHandles="1" noChangeArrowheads="1" noChangeShapeType="1" noTextEdit="1"/>
              </p:cNvSpPr>
              <p:nvPr/>
            </p:nvSpPr>
            <p:spPr>
              <a:xfrm>
                <a:off x="7367748" y="1052736"/>
                <a:ext cx="3795077" cy="1345176"/>
              </a:xfrm>
              <a:prstGeom prst="rect">
                <a:avLst/>
              </a:prstGeom>
              <a:blipFill>
                <a:blip r:embed="rId5"/>
                <a:stretch>
                  <a:fillRect/>
                </a:stretch>
              </a:blipFill>
            </p:spPr>
            <p:txBody>
              <a:bodyPr/>
              <a:lstStyle/>
              <a:p>
                <a:r>
                  <a:rPr lang="zh-CN" altLang="en-US">
                    <a:noFill/>
                  </a:rPr>
                  <a:t> </a:t>
                </a:r>
              </a:p>
            </p:txBody>
          </p:sp>
        </mc:Fallback>
      </mc:AlternateContent>
      <p:sp>
        <p:nvSpPr>
          <p:cNvPr id="14" name="虚尾箭头 13">
            <a:extLst>
              <a:ext uri="{FF2B5EF4-FFF2-40B4-BE49-F238E27FC236}">
                <a16:creationId xmlns:a16="http://schemas.microsoft.com/office/drawing/2014/main" id="{1F315EEA-816A-334D-80F0-22DC4D7A771F}"/>
              </a:ext>
            </a:extLst>
          </p:cNvPr>
          <p:cNvSpPr/>
          <p:nvPr/>
        </p:nvSpPr>
        <p:spPr bwMode="auto">
          <a:xfrm>
            <a:off x="6535929" y="1568919"/>
            <a:ext cx="498556" cy="312810"/>
          </a:xfrm>
          <a:prstGeom prst="stripedRightArrow">
            <a:avLst/>
          </a:prstGeom>
          <a:solidFill>
            <a:srgbClr val="38405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rgbClr val="384056"/>
              </a:solidFill>
              <a:effectLst/>
              <a:latin typeface="Arial" charset="0"/>
              <a:ea typeface="SimSun" pitchFamily="2" charset="-122"/>
            </a:endParaRPr>
          </a:p>
        </p:txBody>
      </p:sp>
      <p:sp>
        <p:nvSpPr>
          <p:cNvPr id="6" name="矩形 5">
            <a:extLst>
              <a:ext uri="{FF2B5EF4-FFF2-40B4-BE49-F238E27FC236}">
                <a16:creationId xmlns:a16="http://schemas.microsoft.com/office/drawing/2014/main" id="{77F06008-E1C2-E74C-8EF0-880D7740E836}"/>
              </a:ext>
            </a:extLst>
          </p:cNvPr>
          <p:cNvSpPr/>
          <p:nvPr/>
        </p:nvSpPr>
        <p:spPr>
          <a:xfrm>
            <a:off x="8700593" y="2500584"/>
            <a:ext cx="1499128" cy="369332"/>
          </a:xfrm>
          <a:prstGeom prst="rect">
            <a:avLst/>
          </a:prstGeom>
        </p:spPr>
        <p:txBody>
          <a:bodyPr wrap="none">
            <a:spAutoFit/>
          </a:bodyPr>
          <a:lstStyle/>
          <a:p>
            <a:r>
              <a:rPr lang="zh-CN" altLang="en-US" dirty="0">
                <a:solidFill>
                  <a:srgbClr val="34393C"/>
                </a:solidFill>
                <a:latin typeface="Microsoft YaHei" panose="020B0503020204020204" pitchFamily="34" charset="-122"/>
                <a:ea typeface="Microsoft YaHei" panose="020B0503020204020204" pitchFamily="34" charset="-122"/>
              </a:rPr>
              <a:t>雅克比矩阵 </a:t>
            </a:r>
            <a:r>
              <a:rPr lang="en-US" altLang="zh-CN" dirty="0">
                <a:solidFill>
                  <a:srgbClr val="34393C"/>
                </a:solidFill>
                <a:latin typeface="Microsoft YaHei" panose="020B0503020204020204" pitchFamily="34" charset="-122"/>
                <a:ea typeface="Microsoft YaHei" panose="020B0503020204020204" pitchFamily="34" charset="-122"/>
              </a:rPr>
              <a:t>J</a:t>
            </a:r>
          </a:p>
        </p:txBody>
      </p:sp>
      <p:cxnSp>
        <p:nvCxnSpPr>
          <p:cNvPr id="12" name="曲线连接符 11">
            <a:extLst>
              <a:ext uri="{FF2B5EF4-FFF2-40B4-BE49-F238E27FC236}">
                <a16:creationId xmlns:a16="http://schemas.microsoft.com/office/drawing/2014/main" id="{BC452F08-07F7-594E-B014-B572FB993369}"/>
              </a:ext>
            </a:extLst>
          </p:cNvPr>
          <p:cNvCxnSpPr>
            <a:cxnSpLocks/>
            <a:stCxn id="10" idx="0"/>
          </p:cNvCxnSpPr>
          <p:nvPr/>
        </p:nvCxnSpPr>
        <p:spPr bwMode="auto">
          <a:xfrm rot="16200000" flipV="1">
            <a:off x="6564635" y="3686902"/>
            <a:ext cx="966278" cy="1178705"/>
          </a:xfrm>
          <a:prstGeom prst="curvedConnector2">
            <a:avLst/>
          </a:prstGeom>
          <a:noFill/>
          <a:ln w="38100" cap="flat" cmpd="sng" algn="ctr">
            <a:solidFill>
              <a:srgbClr val="FFC000"/>
            </a:solidFill>
            <a:prstDash val="solid"/>
            <a:round/>
            <a:headEnd type="none" w="med" len="med"/>
            <a:tailEnd type="triangle"/>
          </a:ln>
          <a:effectLst/>
        </p:spPr>
      </p:cxnSp>
      <p:sp>
        <p:nvSpPr>
          <p:cNvPr id="16" name="矩形 15">
            <a:extLst>
              <a:ext uri="{FF2B5EF4-FFF2-40B4-BE49-F238E27FC236}">
                <a16:creationId xmlns:a16="http://schemas.microsoft.com/office/drawing/2014/main" id="{AE4BE038-3021-6A45-BE16-6D6CBDBF6BE7}"/>
              </a:ext>
            </a:extLst>
          </p:cNvPr>
          <p:cNvSpPr/>
          <p:nvPr/>
        </p:nvSpPr>
        <p:spPr>
          <a:xfrm>
            <a:off x="5880260" y="5558268"/>
            <a:ext cx="3877985" cy="369332"/>
          </a:xfrm>
          <a:prstGeom prst="rect">
            <a:avLst/>
          </a:prstGeom>
        </p:spPr>
        <p:txBody>
          <a:bodyPr wrap="none">
            <a:spAutoFit/>
          </a:bodyPr>
          <a:lstStyle/>
          <a:p>
            <a:r>
              <a:rPr lang="zh-CN" altLang="en-US" dirty="0">
                <a:latin typeface="+mj-ea"/>
                <a:ea typeface="+mj-ea"/>
              </a:rPr>
              <a:t>后一层损失函数对当前层输出的导数</a:t>
            </a:r>
          </a:p>
        </p:txBody>
      </p:sp>
      <p:sp>
        <p:nvSpPr>
          <p:cNvPr id="20" name="虚尾箭头 19">
            <a:extLst>
              <a:ext uri="{FF2B5EF4-FFF2-40B4-BE49-F238E27FC236}">
                <a16:creationId xmlns:a16="http://schemas.microsoft.com/office/drawing/2014/main" id="{FC305BBE-9FF4-5B49-A1B9-CC21AB962D7A}"/>
              </a:ext>
            </a:extLst>
          </p:cNvPr>
          <p:cNvSpPr/>
          <p:nvPr/>
        </p:nvSpPr>
        <p:spPr bwMode="auto">
          <a:xfrm rot="10800000">
            <a:off x="5428552" y="4931156"/>
            <a:ext cx="498556" cy="312810"/>
          </a:xfrm>
          <a:prstGeom prst="stripedRightArrow">
            <a:avLst/>
          </a:prstGeom>
          <a:solidFill>
            <a:srgbClr val="38405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rgbClr val="384056"/>
              </a:solidFill>
              <a:effectLst/>
              <a:latin typeface="Arial" charset="0"/>
              <a:ea typeface="SimSun" pitchFamily="2" charset="-122"/>
            </a:endParaRPr>
          </a:p>
        </p:txBody>
      </p: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F07AB734-7E41-074A-B6F5-29B631F5C6EA}"/>
                  </a:ext>
                </a:extLst>
              </p:cNvPr>
              <p:cNvSpPr/>
              <p:nvPr/>
            </p:nvSpPr>
            <p:spPr>
              <a:xfrm>
                <a:off x="1061294" y="4499814"/>
                <a:ext cx="3834383" cy="13462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1600" b="1" i="1" dirty="0" smtClean="0">
                              <a:solidFill>
                                <a:srgbClr val="384056"/>
                              </a:solidFill>
                              <a:latin typeface="Cambria Math" panose="02040503050406030204" pitchFamily="18" charset="0"/>
                            </a:rPr>
                          </m:ctrlPr>
                        </m:sSupPr>
                        <m:e>
                          <m:r>
                            <a:rPr lang="en-US" altLang="zh-CN" sz="1600" b="1" i="1" dirty="0">
                              <a:latin typeface="Cambria Math" panose="02040503050406030204" pitchFamily="18" charset="0"/>
                              <a:ea typeface="Cambria Math" panose="02040503050406030204" pitchFamily="18" charset="0"/>
                            </a:rPr>
                            <m:t>𝑱</m:t>
                          </m:r>
                        </m:e>
                        <m:sup>
                          <m:r>
                            <m:rPr>
                              <m:sty m:val="p"/>
                            </m:rPr>
                            <a:rPr lang="en-US" altLang="zh-CN" sz="1600" b="1" i="1" dirty="0">
                              <a:solidFill>
                                <a:srgbClr val="384056"/>
                              </a:solidFill>
                              <a:latin typeface="Cambria Math" panose="02040503050406030204" pitchFamily="18" charset="0"/>
                            </a:rPr>
                            <m:t>T</m:t>
                          </m:r>
                        </m:sup>
                      </m:sSup>
                      <m:r>
                        <a:rPr lang="en-US" altLang="zh-CN" sz="1600" i="1" dirty="0" smtClean="0">
                          <a:latin typeface="Cambria Math" panose="02040503050406030204" pitchFamily="18" charset="0"/>
                          <a:ea typeface="Cambria Math" panose="02040503050406030204" pitchFamily="18" charset="0"/>
                        </a:rPr>
                        <m:t>∙</m:t>
                      </m:r>
                      <m:acc>
                        <m:accPr>
                          <m:chr m:val="⃗"/>
                          <m:ctrlPr>
                            <a:rPr lang="en-US" altLang="zh-CN" sz="1600" b="1" i="1" dirty="0">
                              <a:solidFill>
                                <a:srgbClr val="384056"/>
                              </a:solidFill>
                              <a:latin typeface="Cambria Math" panose="02040503050406030204" pitchFamily="18" charset="0"/>
                            </a:rPr>
                          </m:ctrlPr>
                        </m:accPr>
                        <m:e>
                          <m:r>
                            <a:rPr lang="en-US" altLang="zh-CN" sz="1600" b="1" i="1" dirty="0">
                              <a:solidFill>
                                <a:srgbClr val="384056"/>
                              </a:solidFill>
                              <a:latin typeface="Cambria Math" panose="02040503050406030204" pitchFamily="18" charset="0"/>
                            </a:rPr>
                            <m:t>𝒗</m:t>
                          </m:r>
                        </m:e>
                      </m:acc>
                      <m:r>
                        <a:rPr lang="en-US" altLang="zh-CN" sz="1600" b="0" i="1" dirty="0" smtClean="0">
                          <a:latin typeface="Cambria Math" panose="02040503050406030204" pitchFamily="18" charset="0"/>
                        </a:rPr>
                        <m:t>=</m:t>
                      </m:r>
                      <m:d>
                        <m:dPr>
                          <m:begChr m:val="["/>
                          <m:endChr m:val="]"/>
                          <m:ctrlPr>
                            <a:rPr lang="en-US" altLang="zh-CN" sz="1600" i="1" dirty="0">
                              <a:latin typeface="Cambria Math" panose="02040503050406030204" pitchFamily="18" charset="0"/>
                            </a:rPr>
                          </m:ctrlPr>
                        </m:dPr>
                        <m:e>
                          <m:m>
                            <m:mPr>
                              <m:mcs>
                                <m:mc>
                                  <m:mcPr>
                                    <m:count m:val="3"/>
                                    <m:mcJc m:val="center"/>
                                  </m:mcPr>
                                </m:mc>
                              </m:mcs>
                              <m:ctrlPr>
                                <a:rPr lang="en-US" altLang="zh-CN" sz="1600" i="1" dirty="0">
                                  <a:latin typeface="Cambria Math" panose="02040503050406030204" pitchFamily="18" charset="0"/>
                                </a:rPr>
                              </m:ctrlPr>
                            </m:mPr>
                            <m:mr>
                              <m:e>
                                <m:f>
                                  <m:fPr>
                                    <m:ctrlPr>
                                      <a:rPr lang="en-US" altLang="zh-CN" sz="1600" i="1">
                                        <a:latin typeface="Cambria Math" panose="02040503050406030204" pitchFamily="18" charset="0"/>
                                      </a:rPr>
                                    </m:ctrlPr>
                                  </m:fPr>
                                  <m:num>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𝑦</m:t>
                                        </m:r>
                                      </m:e>
                                      <m:sub>
                                        <m:r>
                                          <a:rPr lang="en-US" altLang="zh-CN" sz="1600" i="1">
                                            <a:latin typeface="Cambria Math" panose="02040503050406030204" pitchFamily="18" charset="0"/>
                                            <a:ea typeface="Cambria Math" panose="02040503050406030204" pitchFamily="18" charset="0"/>
                                          </a:rPr>
                                          <m:t>1</m:t>
                                        </m:r>
                                      </m:sub>
                                    </m:sSub>
                                  </m:num>
                                  <m:den>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𝑥</m:t>
                                        </m:r>
                                      </m:e>
                                      <m:sub>
                                        <m:r>
                                          <a:rPr lang="en-US" altLang="zh-CN" sz="1600" i="1">
                                            <a:latin typeface="Cambria Math" panose="02040503050406030204" pitchFamily="18" charset="0"/>
                                            <a:ea typeface="Cambria Math" panose="02040503050406030204" pitchFamily="18" charset="0"/>
                                          </a:rPr>
                                          <m:t>1</m:t>
                                        </m:r>
                                      </m:sub>
                                    </m:sSub>
                                  </m:den>
                                </m:f>
                              </m:e>
                              <m:e>
                                <m:r>
                                  <a:rPr lang="en-US" altLang="zh-CN" sz="1600" i="1" dirty="0">
                                    <a:latin typeface="Cambria Math" panose="02040503050406030204" pitchFamily="18" charset="0"/>
                                  </a:rPr>
                                  <m:t>⋯</m:t>
                                </m:r>
                              </m:e>
                              <m:e>
                                <m:f>
                                  <m:fPr>
                                    <m:ctrlPr>
                                      <a:rPr lang="en-US" altLang="zh-CN" sz="1600" i="1">
                                        <a:latin typeface="Cambria Math" panose="02040503050406030204" pitchFamily="18" charset="0"/>
                                      </a:rPr>
                                    </m:ctrlPr>
                                  </m:fPr>
                                  <m:num>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𝑦</m:t>
                                        </m:r>
                                      </m:e>
                                      <m:sub>
                                        <m:r>
                                          <a:rPr lang="en-US" altLang="zh-CN" sz="1600" b="0" i="1" smtClean="0">
                                            <a:latin typeface="Cambria Math" panose="02040503050406030204" pitchFamily="18" charset="0"/>
                                            <a:ea typeface="Cambria Math" panose="02040503050406030204" pitchFamily="18" charset="0"/>
                                          </a:rPr>
                                          <m:t>𝑚</m:t>
                                        </m:r>
                                      </m:sub>
                                    </m:sSub>
                                  </m:num>
                                  <m:den>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𝑥</m:t>
                                        </m:r>
                                      </m:e>
                                      <m:sub>
                                        <m:r>
                                          <a:rPr lang="en-US" altLang="zh-CN" sz="1600" b="0" i="1" smtClean="0">
                                            <a:latin typeface="Cambria Math" panose="02040503050406030204" pitchFamily="18" charset="0"/>
                                            <a:ea typeface="Cambria Math" panose="02040503050406030204" pitchFamily="18" charset="0"/>
                                          </a:rPr>
                                          <m:t>1</m:t>
                                        </m:r>
                                      </m:sub>
                                    </m:sSub>
                                  </m:den>
                                </m:f>
                              </m:e>
                            </m:mr>
                            <m:mr>
                              <m:e>
                                <m:r>
                                  <a:rPr lang="en-US" altLang="zh-CN" sz="1600" i="1" dirty="0">
                                    <a:latin typeface="Cambria Math" panose="02040503050406030204" pitchFamily="18" charset="0"/>
                                  </a:rPr>
                                  <m:t>⋮</m:t>
                                </m:r>
                              </m:e>
                              <m:e>
                                <m:r>
                                  <a:rPr lang="en-US" altLang="zh-CN" sz="1600" i="1" dirty="0">
                                    <a:latin typeface="Cambria Math" panose="02040503050406030204" pitchFamily="18" charset="0"/>
                                  </a:rPr>
                                  <m:t>⋱</m:t>
                                </m:r>
                              </m:e>
                              <m:e>
                                <m:r>
                                  <a:rPr lang="en-US" altLang="zh-CN" sz="1600" i="1" dirty="0">
                                    <a:latin typeface="Cambria Math" panose="02040503050406030204" pitchFamily="18" charset="0"/>
                                  </a:rPr>
                                  <m:t>⋮</m:t>
                                </m:r>
                              </m:e>
                            </m:mr>
                            <m:mr>
                              <m:e>
                                <m:f>
                                  <m:fPr>
                                    <m:ctrlPr>
                                      <a:rPr lang="en-US" altLang="zh-CN" sz="1600" i="1">
                                        <a:latin typeface="Cambria Math" panose="02040503050406030204" pitchFamily="18" charset="0"/>
                                      </a:rPr>
                                    </m:ctrlPr>
                                  </m:fPr>
                                  <m:num>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𝑦</m:t>
                                        </m:r>
                                      </m:e>
                                      <m:sub>
                                        <m:r>
                                          <a:rPr lang="en-US" altLang="zh-CN" sz="1600" b="0" i="1" smtClean="0">
                                            <a:latin typeface="Cambria Math" panose="02040503050406030204" pitchFamily="18" charset="0"/>
                                            <a:ea typeface="Cambria Math" panose="02040503050406030204" pitchFamily="18" charset="0"/>
                                          </a:rPr>
                                          <m:t>1</m:t>
                                        </m:r>
                                      </m:sub>
                                    </m:sSub>
                                  </m:num>
                                  <m:den>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𝑥</m:t>
                                        </m:r>
                                      </m:e>
                                      <m:sub>
                                        <m:r>
                                          <a:rPr lang="en-US" altLang="zh-CN" sz="1600" b="0" i="1" smtClean="0">
                                            <a:latin typeface="Cambria Math" panose="02040503050406030204" pitchFamily="18" charset="0"/>
                                            <a:ea typeface="Cambria Math" panose="02040503050406030204" pitchFamily="18" charset="0"/>
                                          </a:rPr>
                                          <m:t>𝑛</m:t>
                                        </m:r>
                                      </m:sub>
                                    </m:sSub>
                                  </m:den>
                                </m:f>
                              </m:e>
                              <m:e>
                                <m:r>
                                  <a:rPr lang="en-US" altLang="zh-CN" sz="1600" i="1" dirty="0">
                                    <a:latin typeface="Cambria Math" panose="02040503050406030204" pitchFamily="18" charset="0"/>
                                  </a:rPr>
                                  <m:t>⋯</m:t>
                                </m:r>
                              </m:e>
                              <m:e>
                                <m:f>
                                  <m:fPr>
                                    <m:ctrlPr>
                                      <a:rPr lang="en-US" altLang="zh-CN" sz="1600" i="1">
                                        <a:latin typeface="Cambria Math" panose="02040503050406030204" pitchFamily="18" charset="0"/>
                                      </a:rPr>
                                    </m:ctrlPr>
                                  </m:fPr>
                                  <m:num>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𝑦</m:t>
                                        </m:r>
                                      </m:e>
                                      <m:sub>
                                        <m:r>
                                          <a:rPr lang="en-US" altLang="zh-CN" sz="1600" i="1">
                                            <a:latin typeface="Cambria Math" panose="02040503050406030204" pitchFamily="18" charset="0"/>
                                            <a:ea typeface="Cambria Math" panose="02040503050406030204" pitchFamily="18" charset="0"/>
                                          </a:rPr>
                                          <m:t>𝑚</m:t>
                                        </m:r>
                                      </m:sub>
                                    </m:sSub>
                                  </m:num>
                                  <m:den>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𝑥</m:t>
                                        </m:r>
                                      </m:e>
                                      <m:sub>
                                        <m:r>
                                          <a:rPr lang="en-US" altLang="zh-CN" sz="1600" i="1">
                                            <a:latin typeface="Cambria Math" panose="02040503050406030204" pitchFamily="18" charset="0"/>
                                            <a:ea typeface="Cambria Math" panose="02040503050406030204" pitchFamily="18" charset="0"/>
                                          </a:rPr>
                                          <m:t>𝑛</m:t>
                                        </m:r>
                                      </m:sub>
                                    </m:sSub>
                                  </m:den>
                                </m:f>
                              </m:e>
                            </m:mr>
                          </m:m>
                        </m:e>
                      </m:d>
                      <m:r>
                        <a:rPr lang="en-US" altLang="zh-CN" sz="1600" i="1">
                          <a:latin typeface="Cambria Math" panose="02040503050406030204" pitchFamily="18" charset="0"/>
                          <a:ea typeface="Cambria Math" panose="02040503050406030204" pitchFamily="18" charset="0"/>
                        </a:rPr>
                        <m:t>∙</m:t>
                      </m:r>
                      <m:d>
                        <m:dPr>
                          <m:begChr m:val="["/>
                          <m:endChr m:val="]"/>
                          <m:ctrlPr>
                            <a:rPr lang="en-US" altLang="zh-CN" sz="1600" i="1">
                              <a:latin typeface="Cambria Math" panose="02040503050406030204" pitchFamily="18" charset="0"/>
                              <a:ea typeface="Cambria Math" panose="02040503050406030204" pitchFamily="18" charset="0"/>
                            </a:rPr>
                          </m:ctrlPr>
                        </m:dPr>
                        <m:e>
                          <m:m>
                            <m:mPr>
                              <m:mcs>
                                <m:mc>
                                  <m:mcPr>
                                    <m:count m:val="1"/>
                                    <m:mcJc m:val="center"/>
                                  </m:mcPr>
                                </m:mc>
                              </m:mcs>
                              <m:ctrlPr>
                                <a:rPr lang="en-US" altLang="zh-CN" sz="1600" i="1">
                                  <a:latin typeface="Cambria Math" panose="02040503050406030204" pitchFamily="18" charset="0"/>
                                  <a:ea typeface="Cambria Math" panose="02040503050406030204" pitchFamily="18" charset="0"/>
                                </a:rPr>
                              </m:ctrlPr>
                            </m:mPr>
                            <m:mr>
                              <m:e>
                                <m:f>
                                  <m:fPr>
                                    <m:ctrlPr>
                                      <a:rPr lang="en-US" altLang="zh-CN" sz="1600" i="1">
                                        <a:latin typeface="Cambria Math" panose="02040503050406030204" pitchFamily="18" charset="0"/>
                                      </a:rPr>
                                    </m:ctrlPr>
                                  </m:fPr>
                                  <m:num>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𝑙</m:t>
                                    </m:r>
                                  </m:num>
                                  <m:den>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𝑦</m:t>
                                        </m:r>
                                      </m:e>
                                      <m:sub>
                                        <m:r>
                                          <a:rPr lang="en-US" altLang="zh-CN" sz="1600" i="1">
                                            <a:latin typeface="Cambria Math" panose="02040503050406030204" pitchFamily="18" charset="0"/>
                                            <a:ea typeface="Cambria Math" panose="02040503050406030204" pitchFamily="18" charset="0"/>
                                          </a:rPr>
                                          <m:t>1</m:t>
                                        </m:r>
                                      </m:sub>
                                    </m:sSub>
                                  </m:den>
                                </m:f>
                              </m:e>
                            </m:mr>
                            <m:mr>
                              <m:e>
                                <m:r>
                                  <a:rPr lang="en-US" altLang="zh-CN" sz="1600" i="1" dirty="0">
                                    <a:latin typeface="Cambria Math" panose="02040503050406030204" pitchFamily="18" charset="0"/>
                                  </a:rPr>
                                  <m:t>⋮</m:t>
                                </m:r>
                              </m:e>
                            </m:mr>
                            <m:mr>
                              <m:e>
                                <m:f>
                                  <m:fPr>
                                    <m:ctrlPr>
                                      <a:rPr lang="en-US" altLang="zh-CN" sz="1600" i="1">
                                        <a:latin typeface="Cambria Math" panose="02040503050406030204" pitchFamily="18" charset="0"/>
                                      </a:rPr>
                                    </m:ctrlPr>
                                  </m:fPr>
                                  <m:num>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𝑙</m:t>
                                    </m:r>
                                  </m:num>
                                  <m:den>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𝑦</m:t>
                                        </m:r>
                                      </m:e>
                                      <m:sub>
                                        <m:r>
                                          <a:rPr lang="en-US" altLang="zh-CN" sz="1600" i="1">
                                            <a:latin typeface="Cambria Math" panose="02040503050406030204" pitchFamily="18" charset="0"/>
                                            <a:ea typeface="Cambria Math" panose="02040503050406030204" pitchFamily="18" charset="0"/>
                                          </a:rPr>
                                          <m:t>𝑚</m:t>
                                        </m:r>
                                      </m:sub>
                                    </m:sSub>
                                  </m:den>
                                </m:f>
                              </m:e>
                            </m:mr>
                          </m:m>
                        </m:e>
                      </m:d>
                      <m:r>
                        <a:rPr lang="en-US" altLang="zh-CN" sz="1600" b="0" i="1" dirty="0" smtClean="0">
                          <a:latin typeface="Cambria Math" panose="02040503050406030204" pitchFamily="18" charset="0"/>
                        </a:rPr>
                        <m:t>=</m:t>
                      </m:r>
                      <m:d>
                        <m:dPr>
                          <m:begChr m:val="["/>
                          <m:endChr m:val="]"/>
                          <m:ctrlPr>
                            <a:rPr lang="en-US" altLang="zh-CN" sz="1600" i="1">
                              <a:latin typeface="Cambria Math" panose="02040503050406030204" pitchFamily="18" charset="0"/>
                              <a:ea typeface="Cambria Math" panose="02040503050406030204" pitchFamily="18" charset="0"/>
                            </a:rPr>
                          </m:ctrlPr>
                        </m:dPr>
                        <m:e>
                          <m:m>
                            <m:mPr>
                              <m:mcs>
                                <m:mc>
                                  <m:mcPr>
                                    <m:count m:val="1"/>
                                    <m:mcJc m:val="center"/>
                                  </m:mcPr>
                                </m:mc>
                              </m:mcs>
                              <m:ctrlPr>
                                <a:rPr lang="en-US" altLang="zh-CN" sz="1600" i="1">
                                  <a:latin typeface="Cambria Math" panose="02040503050406030204" pitchFamily="18" charset="0"/>
                                  <a:ea typeface="Cambria Math" panose="02040503050406030204" pitchFamily="18" charset="0"/>
                                </a:rPr>
                              </m:ctrlPr>
                            </m:mPr>
                            <m:mr>
                              <m:e>
                                <m:f>
                                  <m:fPr>
                                    <m:ctrlPr>
                                      <a:rPr lang="en-US" altLang="zh-CN" sz="1600" i="1">
                                        <a:latin typeface="Cambria Math" panose="02040503050406030204" pitchFamily="18" charset="0"/>
                                      </a:rPr>
                                    </m:ctrlPr>
                                  </m:fPr>
                                  <m:num>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𝑙</m:t>
                                    </m:r>
                                  </m:num>
                                  <m:den>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b="0" i="1" smtClean="0">
                                            <a:latin typeface="Cambria Math" panose="02040503050406030204" pitchFamily="18" charset="0"/>
                                            <a:ea typeface="Cambria Math" panose="02040503050406030204" pitchFamily="18" charset="0"/>
                                          </a:rPr>
                                          <m:t>𝑥</m:t>
                                        </m:r>
                                      </m:e>
                                      <m:sub>
                                        <m:r>
                                          <a:rPr lang="en-US" altLang="zh-CN" sz="1600" i="1">
                                            <a:latin typeface="Cambria Math" panose="02040503050406030204" pitchFamily="18" charset="0"/>
                                            <a:ea typeface="Cambria Math" panose="02040503050406030204" pitchFamily="18" charset="0"/>
                                          </a:rPr>
                                          <m:t>1</m:t>
                                        </m:r>
                                      </m:sub>
                                    </m:sSub>
                                  </m:den>
                                </m:f>
                              </m:e>
                            </m:mr>
                            <m:mr>
                              <m:e>
                                <m:r>
                                  <a:rPr lang="en-US" altLang="zh-CN" sz="1600" i="1" dirty="0">
                                    <a:latin typeface="Cambria Math" panose="02040503050406030204" pitchFamily="18" charset="0"/>
                                  </a:rPr>
                                  <m:t>⋮</m:t>
                                </m:r>
                              </m:e>
                            </m:mr>
                            <m:mr>
                              <m:e>
                                <m:f>
                                  <m:fPr>
                                    <m:ctrlPr>
                                      <a:rPr lang="en-US" altLang="zh-CN" sz="1600" i="1">
                                        <a:latin typeface="Cambria Math" panose="02040503050406030204" pitchFamily="18" charset="0"/>
                                      </a:rPr>
                                    </m:ctrlPr>
                                  </m:fPr>
                                  <m:num>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𝑙</m:t>
                                    </m:r>
                                  </m:num>
                                  <m:den>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b="0" i="1" smtClean="0">
                                            <a:latin typeface="Cambria Math" panose="02040503050406030204" pitchFamily="18" charset="0"/>
                                            <a:ea typeface="Cambria Math" panose="02040503050406030204" pitchFamily="18" charset="0"/>
                                          </a:rPr>
                                          <m:t>𝑥</m:t>
                                        </m:r>
                                      </m:e>
                                      <m:sub>
                                        <m:r>
                                          <a:rPr lang="en-US" altLang="zh-CN" sz="1600" b="0" i="1" smtClean="0">
                                            <a:latin typeface="Cambria Math" panose="02040503050406030204" pitchFamily="18" charset="0"/>
                                            <a:ea typeface="Cambria Math" panose="02040503050406030204" pitchFamily="18" charset="0"/>
                                          </a:rPr>
                                          <m:t>𝑛</m:t>
                                        </m:r>
                                      </m:sub>
                                    </m:sSub>
                                  </m:den>
                                </m:f>
                              </m:e>
                            </m:mr>
                          </m:m>
                        </m:e>
                      </m:d>
                    </m:oMath>
                  </m:oMathPara>
                </a14:m>
                <a:endParaRPr lang="zh-CN" altLang="en-US" sz="1600" dirty="0"/>
              </a:p>
            </p:txBody>
          </p:sp>
        </mc:Choice>
        <mc:Fallback xmlns="">
          <p:sp>
            <p:nvSpPr>
              <p:cNvPr id="21" name="矩形 20">
                <a:extLst>
                  <a:ext uri="{FF2B5EF4-FFF2-40B4-BE49-F238E27FC236}">
                    <a16:creationId xmlns:a16="http://schemas.microsoft.com/office/drawing/2014/main" id="{F07AB734-7E41-074A-B6F5-29B631F5C6EA}"/>
                  </a:ext>
                </a:extLst>
              </p:cNvPr>
              <p:cNvSpPr>
                <a:spLocks noRot="1" noChangeAspect="1" noMove="1" noResize="1" noEditPoints="1" noAdjustHandles="1" noChangeArrowheads="1" noChangeShapeType="1" noTextEdit="1"/>
              </p:cNvSpPr>
              <p:nvPr/>
            </p:nvSpPr>
            <p:spPr>
              <a:xfrm>
                <a:off x="1061294" y="4499814"/>
                <a:ext cx="3834383" cy="1346202"/>
              </a:xfrm>
              <a:prstGeom prst="rect">
                <a:avLst/>
              </a:prstGeom>
              <a:blipFill>
                <a:blip r:embed="rId6"/>
                <a:stretch>
                  <a:fillRect b="-1869"/>
                </a:stretch>
              </a:blipFill>
            </p:spPr>
            <p:txBody>
              <a:bodyPr/>
              <a:lstStyle/>
              <a:p>
                <a:r>
                  <a:rPr lang="zh-CN" altLang="en-US">
                    <a:noFill/>
                  </a:rPr>
                  <a:t> </a:t>
                </a:r>
              </a:p>
            </p:txBody>
          </p:sp>
        </mc:Fallback>
      </mc:AlternateContent>
      <p:sp>
        <p:nvSpPr>
          <p:cNvPr id="18" name="矩形 17">
            <a:extLst>
              <a:ext uri="{FF2B5EF4-FFF2-40B4-BE49-F238E27FC236}">
                <a16:creationId xmlns:a16="http://schemas.microsoft.com/office/drawing/2014/main" id="{442ECE76-67B4-924E-9E16-D6AE6D2D5931}"/>
              </a:ext>
            </a:extLst>
          </p:cNvPr>
          <p:cNvSpPr/>
          <p:nvPr/>
        </p:nvSpPr>
        <p:spPr>
          <a:xfrm>
            <a:off x="1849909" y="5927600"/>
            <a:ext cx="2606932" cy="369332"/>
          </a:xfrm>
          <a:prstGeom prst="rect">
            <a:avLst/>
          </a:prstGeom>
        </p:spPr>
        <p:txBody>
          <a:bodyPr wrap="none">
            <a:spAutoFit/>
          </a:bodyPr>
          <a:lstStyle/>
          <a:p>
            <a:r>
              <a:rPr lang="en-US" altLang="zh-CN" dirty="0">
                <a:latin typeface="+mj-ea"/>
                <a:ea typeface="+mj-ea"/>
              </a:rPr>
              <a:t>vector-Jacobian</a:t>
            </a:r>
            <a:r>
              <a:rPr lang="zh-CN" altLang="en-US" dirty="0">
                <a:latin typeface="+mj-ea"/>
                <a:ea typeface="+mj-ea"/>
              </a:rPr>
              <a:t>的乘积</a:t>
            </a:r>
          </a:p>
        </p:txBody>
      </p:sp>
    </p:spTree>
    <p:extLst>
      <p:ext uri="{BB962C8B-B14F-4D97-AF65-F5344CB8AC3E}">
        <p14:creationId xmlns:p14="http://schemas.microsoft.com/office/powerpoint/2010/main" val="338603185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 name="PlaceHolder 1"/>
          <p:cNvSpPr>
            <a:spLocks noGrp="1"/>
          </p:cNvSpPr>
          <p:nvPr>
            <p:ph type="title"/>
          </p:nvPr>
        </p:nvSpPr>
        <p:spPr>
          <a:prstGeom prst="rect">
            <a:avLst/>
          </a:prstGeom>
          <a:noFill/>
          <a:ln w="0">
            <a:noFill/>
          </a:ln>
        </p:spPr>
        <p:txBody>
          <a:bodyPr lIns="0" tIns="0" rIns="0" bIns="0" anchor="t">
            <a:noAutofit/>
          </a:bodyPr>
          <a:lstStyle/>
          <a:p>
            <a:r>
              <a:rPr lang="zh-CN" altLang="en-US" sz="2800" spc="-52" dirty="0">
                <a:solidFill>
                  <a:srgbClr val="C00000"/>
                </a:solidFill>
                <a:latin typeface="Futura Medium" panose="020B0602020204020303" pitchFamily="34" charset="-79"/>
                <a:cs typeface="Futura Medium" panose="020B0602020204020303" pitchFamily="34" charset="-79"/>
              </a:rPr>
              <a:t>自动微分（</a:t>
            </a:r>
            <a:r>
              <a:rPr lang="en-US" altLang="en-US" sz="2800" spc="-52" dirty="0">
                <a:solidFill>
                  <a:srgbClr val="C00000"/>
                </a:solidFill>
                <a:latin typeface="Futura Medium" panose="020B0602020204020303" pitchFamily="34" charset="-79"/>
                <a:cs typeface="Futura Medium" panose="020B0602020204020303" pitchFamily="34" charset="-79"/>
              </a:rPr>
              <a:t>Auto Differentiation </a:t>
            </a:r>
            <a:r>
              <a:rPr lang="zh-CN" altLang="en-US" sz="2800" spc="-52" dirty="0">
                <a:solidFill>
                  <a:srgbClr val="C00000"/>
                </a:solidFill>
                <a:latin typeface="Futura Medium" panose="020B0602020204020303" pitchFamily="34" charset="-79"/>
                <a:cs typeface="Futura Medium" panose="020B0602020204020303" pitchFamily="34" charset="-79"/>
              </a:rPr>
              <a:t>）</a:t>
            </a:r>
            <a:r>
              <a:rPr lang="en-US" altLang="en-US" sz="2800" spc="-52" dirty="0">
                <a:solidFill>
                  <a:srgbClr val="C00000"/>
                </a:solidFill>
                <a:latin typeface="Futura Medium" panose="020B0602020204020303" pitchFamily="34" charset="-79"/>
                <a:cs typeface="Futura Medium" panose="020B0602020204020303" pitchFamily="34" charset="-79"/>
              </a:rPr>
              <a:t>(III)</a:t>
            </a:r>
          </a:p>
        </p:txBody>
      </p:sp>
      <p:pic>
        <p:nvPicPr>
          <p:cNvPr id="7" name="图片 6">
            <a:extLst>
              <a:ext uri="{FF2B5EF4-FFF2-40B4-BE49-F238E27FC236}">
                <a16:creationId xmlns:a16="http://schemas.microsoft.com/office/drawing/2014/main" id="{C57C9766-6212-A941-A186-8D29F14BC97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494596" y="3573016"/>
            <a:ext cx="5207570" cy="1961293"/>
          </a:xfrm>
          <a:prstGeom prst="rect">
            <a:avLst/>
          </a:prstGeom>
        </p:spPr>
      </p:pic>
      <p:sp>
        <p:nvSpPr>
          <p:cNvPr id="4" name="矩形 3">
            <a:extLst>
              <a:ext uri="{FF2B5EF4-FFF2-40B4-BE49-F238E27FC236}">
                <a16:creationId xmlns:a16="http://schemas.microsoft.com/office/drawing/2014/main" id="{9DAC777A-8D5C-564F-8D3F-4B87CDF39568}"/>
              </a:ext>
            </a:extLst>
          </p:cNvPr>
          <p:cNvSpPr/>
          <p:nvPr/>
        </p:nvSpPr>
        <p:spPr bwMode="auto">
          <a:xfrm>
            <a:off x="6158892" y="3809498"/>
            <a:ext cx="475926" cy="360040"/>
          </a:xfrm>
          <a:prstGeom prst="rect">
            <a:avLst/>
          </a:prstGeom>
          <a:noFill/>
          <a:ln w="28575" cap="flat" cmpd="sng" algn="ctr">
            <a:solidFill>
              <a:srgbClr val="FFC000"/>
            </a:solidFill>
            <a:prstDash val="solid"/>
            <a:round/>
            <a:headEnd type="none" w="med" len="med"/>
            <a:tailEnd type="none" w="med" len="med"/>
            <a:extLst>
              <a:ext uri="{C807C97D-BFC1-408E-A445-0C87EB9F89A2}">
                <ask:lineSketchStyleProps xmlns:ask="http://schemas.microsoft.com/office/drawing/2018/sketchyshapes" sd="2748439840">
                  <a:custGeom>
                    <a:avLst/>
                    <a:gdLst>
                      <a:gd name="connsiteX0" fmla="*/ 0 w 475926"/>
                      <a:gd name="connsiteY0" fmla="*/ 0 h 360040"/>
                      <a:gd name="connsiteX1" fmla="*/ 475926 w 475926"/>
                      <a:gd name="connsiteY1" fmla="*/ 0 h 360040"/>
                      <a:gd name="connsiteX2" fmla="*/ 475926 w 475926"/>
                      <a:gd name="connsiteY2" fmla="*/ 360040 h 360040"/>
                      <a:gd name="connsiteX3" fmla="*/ 0 w 475926"/>
                      <a:gd name="connsiteY3" fmla="*/ 360040 h 360040"/>
                      <a:gd name="connsiteX4" fmla="*/ 0 w 475926"/>
                      <a:gd name="connsiteY4" fmla="*/ 0 h 36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926" h="360040" extrusionOk="0">
                        <a:moveTo>
                          <a:pt x="0" y="0"/>
                        </a:moveTo>
                        <a:cubicBezTo>
                          <a:pt x="96796" y="-3562"/>
                          <a:pt x="320876" y="-494"/>
                          <a:pt x="475926" y="0"/>
                        </a:cubicBezTo>
                        <a:cubicBezTo>
                          <a:pt x="482104" y="134662"/>
                          <a:pt x="491703" y="217084"/>
                          <a:pt x="475926" y="360040"/>
                        </a:cubicBezTo>
                        <a:cubicBezTo>
                          <a:pt x="264272" y="363626"/>
                          <a:pt x="111056" y="350108"/>
                          <a:pt x="0" y="360040"/>
                        </a:cubicBezTo>
                        <a:cubicBezTo>
                          <a:pt x="-2743" y="250656"/>
                          <a:pt x="-16741" y="75963"/>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5" name="矩形 14">
            <a:extLst>
              <a:ext uri="{FF2B5EF4-FFF2-40B4-BE49-F238E27FC236}">
                <a16:creationId xmlns:a16="http://schemas.microsoft.com/office/drawing/2014/main" id="{42626E78-778B-2F44-A57C-00D81F245BA5}"/>
              </a:ext>
            </a:extLst>
          </p:cNvPr>
          <p:cNvSpPr/>
          <p:nvPr/>
        </p:nvSpPr>
        <p:spPr bwMode="auto">
          <a:xfrm>
            <a:off x="6518932" y="3595812"/>
            <a:ext cx="475926" cy="360040"/>
          </a:xfrm>
          <a:prstGeom prst="rect">
            <a:avLst/>
          </a:prstGeom>
          <a:noFill/>
          <a:ln w="28575" cap="flat" cmpd="sng" algn="ctr">
            <a:solidFill>
              <a:srgbClr val="FFC000"/>
            </a:solidFill>
            <a:prstDash val="solid"/>
            <a:round/>
            <a:headEnd type="none" w="med" len="med"/>
            <a:tailEnd type="none" w="med" len="med"/>
            <a:extLst>
              <a:ext uri="{C807C97D-BFC1-408E-A445-0C87EB9F89A2}">
                <ask:lineSketchStyleProps xmlns:ask="http://schemas.microsoft.com/office/drawing/2018/sketchyshapes" sd="2748439840">
                  <a:custGeom>
                    <a:avLst/>
                    <a:gdLst>
                      <a:gd name="connsiteX0" fmla="*/ 0 w 475926"/>
                      <a:gd name="connsiteY0" fmla="*/ 0 h 360040"/>
                      <a:gd name="connsiteX1" fmla="*/ 475926 w 475926"/>
                      <a:gd name="connsiteY1" fmla="*/ 0 h 360040"/>
                      <a:gd name="connsiteX2" fmla="*/ 475926 w 475926"/>
                      <a:gd name="connsiteY2" fmla="*/ 360040 h 360040"/>
                      <a:gd name="connsiteX3" fmla="*/ 0 w 475926"/>
                      <a:gd name="connsiteY3" fmla="*/ 360040 h 360040"/>
                      <a:gd name="connsiteX4" fmla="*/ 0 w 475926"/>
                      <a:gd name="connsiteY4" fmla="*/ 0 h 36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926" h="360040" extrusionOk="0">
                        <a:moveTo>
                          <a:pt x="0" y="0"/>
                        </a:moveTo>
                        <a:cubicBezTo>
                          <a:pt x="96796" y="-3562"/>
                          <a:pt x="320876" y="-494"/>
                          <a:pt x="475926" y="0"/>
                        </a:cubicBezTo>
                        <a:cubicBezTo>
                          <a:pt x="482104" y="134662"/>
                          <a:pt x="491703" y="217084"/>
                          <a:pt x="475926" y="360040"/>
                        </a:cubicBezTo>
                        <a:cubicBezTo>
                          <a:pt x="264272" y="363626"/>
                          <a:pt x="111056" y="350108"/>
                          <a:pt x="0" y="360040"/>
                        </a:cubicBezTo>
                        <a:cubicBezTo>
                          <a:pt x="-2743" y="250656"/>
                          <a:pt x="-16741" y="75963"/>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2" name="矩形 1">
            <a:extLst>
              <a:ext uri="{FF2B5EF4-FFF2-40B4-BE49-F238E27FC236}">
                <a16:creationId xmlns:a16="http://schemas.microsoft.com/office/drawing/2014/main" id="{9D15FC69-442A-3644-A7C5-9AA69E7BAEEF}"/>
              </a:ext>
            </a:extLst>
          </p:cNvPr>
          <p:cNvSpPr/>
          <p:nvPr/>
        </p:nvSpPr>
        <p:spPr>
          <a:xfrm>
            <a:off x="769789" y="1527378"/>
            <a:ext cx="5453737" cy="1497654"/>
          </a:xfrm>
          <a:prstGeom prst="rect">
            <a:avLst/>
          </a:prstGeom>
        </p:spPr>
        <p:txBody>
          <a:bodyPr wrap="none">
            <a:spAutoFit/>
          </a:bodyPr>
          <a:lstStyle/>
          <a:p>
            <a:pPr>
              <a:lnSpc>
                <a:spcPct val="130000"/>
              </a:lnSpc>
            </a:pPr>
            <a:r>
              <a:rPr lang="zh-CN" altLang="en-US" dirty="0">
                <a:solidFill>
                  <a:srgbClr val="34393C"/>
                </a:solidFill>
                <a:latin typeface="Microsoft YaHei" panose="020B0503020204020204" pitchFamily="34" charset="-122"/>
                <a:ea typeface="Microsoft YaHei" panose="020B0503020204020204" pitchFamily="34" charset="-122"/>
              </a:rPr>
              <a:t>注册前向计算</a:t>
            </a:r>
            <a:r>
              <a:rPr lang="zh-CN" altLang="en-US">
                <a:solidFill>
                  <a:srgbClr val="34393C"/>
                </a:solidFill>
                <a:latin typeface="Microsoft YaHei" panose="020B0503020204020204" pitchFamily="34" charset="-122"/>
                <a:ea typeface="Microsoft YaHei" panose="020B0503020204020204" pitchFamily="34" charset="-122"/>
              </a:rPr>
              <a:t>结点和反向计算</a:t>
            </a:r>
            <a:r>
              <a:rPr lang="zh-CN" altLang="en-US" dirty="0">
                <a:solidFill>
                  <a:srgbClr val="34393C"/>
                </a:solidFill>
                <a:latin typeface="Microsoft YaHei" panose="020B0503020204020204" pitchFamily="34" charset="-122"/>
                <a:ea typeface="Microsoft YaHei" panose="020B0503020204020204" pitchFamily="34" charset="-122"/>
              </a:rPr>
              <a:t>结点</a:t>
            </a:r>
            <a:endParaRPr lang="en-US" altLang="zh-CN" dirty="0">
              <a:solidFill>
                <a:srgbClr val="34393C"/>
              </a:solidFill>
              <a:latin typeface="Microsoft YaHei" panose="020B0503020204020204" pitchFamily="34" charset="-122"/>
              <a:ea typeface="Microsoft YaHei" panose="020B0503020204020204" pitchFamily="34" charset="-122"/>
            </a:endParaRPr>
          </a:p>
          <a:p>
            <a:pPr>
              <a:lnSpc>
                <a:spcPct val="130000"/>
              </a:lnSpc>
            </a:pPr>
            <a:r>
              <a:rPr lang="zh-CN" altLang="en-US" dirty="0">
                <a:solidFill>
                  <a:srgbClr val="34393C"/>
                </a:solidFill>
                <a:latin typeface="Microsoft YaHei" panose="020B0503020204020204" pitchFamily="34" charset="-122"/>
                <a:ea typeface="Microsoft YaHei" panose="020B0503020204020204" pitchFamily="34" charset="-122"/>
              </a:rPr>
              <a:t>前向结点接受输入计算输出</a:t>
            </a:r>
          </a:p>
          <a:p>
            <a:pPr>
              <a:lnSpc>
                <a:spcPct val="130000"/>
              </a:lnSpc>
            </a:pPr>
            <a:r>
              <a:rPr lang="zh-CN" altLang="en-US" dirty="0">
                <a:solidFill>
                  <a:srgbClr val="34393C"/>
                </a:solidFill>
                <a:latin typeface="Microsoft YaHei" panose="020B0503020204020204" pitchFamily="34" charset="-122"/>
                <a:ea typeface="Microsoft YaHei" panose="020B0503020204020204" pitchFamily="34" charset="-122"/>
              </a:rPr>
              <a:t>反向结点接受损失函数对当前张量操作输出的梯度 </a:t>
            </a:r>
            <a:r>
              <a:rPr lang="en-US" altLang="zh-CN" dirty="0">
                <a:solidFill>
                  <a:srgbClr val="34393C"/>
                </a:solidFill>
                <a:latin typeface="Microsoft YaHei" panose="020B0503020204020204" pitchFamily="34" charset="-122"/>
                <a:ea typeface="Microsoft YaHei" panose="020B0503020204020204" pitchFamily="34" charset="-122"/>
              </a:rPr>
              <a:t>v</a:t>
            </a:r>
          </a:p>
          <a:p>
            <a:pPr>
              <a:lnSpc>
                <a:spcPct val="130000"/>
              </a:lnSpc>
            </a:pPr>
            <a:r>
              <a:rPr lang="zh-CN" altLang="en-US" dirty="0">
                <a:solidFill>
                  <a:srgbClr val="34393C"/>
                </a:solidFill>
                <a:latin typeface="Microsoft YaHei" panose="020B0503020204020204" pitchFamily="34" charset="-122"/>
                <a:ea typeface="Microsoft YaHei" panose="020B0503020204020204" pitchFamily="34" charset="-122"/>
              </a:rPr>
              <a:t>计算当前张量操作每个输入的</a:t>
            </a:r>
            <a:r>
              <a:rPr lang="en-US" altLang="zh-CN" dirty="0">
                <a:solidFill>
                  <a:srgbClr val="34393C"/>
                </a:solidFill>
                <a:latin typeface="Microsoft YaHei" panose="020B0503020204020204" pitchFamily="34" charset="-122"/>
                <a:ea typeface="Microsoft YaHei" panose="020B0503020204020204" pitchFamily="34" charset="-122"/>
              </a:rPr>
              <a:t>vector-Jacobian</a:t>
            </a:r>
            <a:r>
              <a:rPr lang="zh-CN" altLang="en-US" dirty="0">
                <a:solidFill>
                  <a:srgbClr val="34393C"/>
                </a:solidFill>
                <a:latin typeface="Microsoft YaHei" panose="020B0503020204020204" pitchFamily="34" charset="-122"/>
                <a:ea typeface="Microsoft YaHei" panose="020B0503020204020204" pitchFamily="34" charset="-122"/>
              </a:rPr>
              <a:t>乘积</a:t>
            </a:r>
          </a:p>
        </p:txBody>
      </p:sp>
    </p:spTree>
    <p:extLst>
      <p:ext uri="{BB962C8B-B14F-4D97-AF65-F5344CB8AC3E}">
        <p14:creationId xmlns:p14="http://schemas.microsoft.com/office/powerpoint/2010/main" val="215187618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2800" spc="-52" dirty="0">
                <a:solidFill>
                  <a:srgbClr val="C00000"/>
                </a:solidFill>
                <a:latin typeface="Futura Medium" panose="020B0602020204020303" pitchFamily="34" charset="-79"/>
                <a:cs typeface="Futura Medium" panose="020B0602020204020303" pitchFamily="34" charset="-79"/>
              </a:rPr>
              <a:t>自动微分（</a:t>
            </a:r>
            <a:r>
              <a:rPr lang="en-US" altLang="en-US" sz="2800" spc="-52" dirty="0">
                <a:solidFill>
                  <a:srgbClr val="C00000"/>
                </a:solidFill>
                <a:latin typeface="Futura Medium" panose="020B0602020204020303" pitchFamily="34" charset="-79"/>
                <a:cs typeface="Futura Medium" panose="020B0602020204020303" pitchFamily="34" charset="-79"/>
              </a:rPr>
              <a:t>Auto Differentiation </a:t>
            </a:r>
            <a:r>
              <a:rPr lang="zh-CN" altLang="en-US" sz="2800" spc="-52" dirty="0">
                <a:solidFill>
                  <a:srgbClr val="C00000"/>
                </a:solidFill>
                <a:latin typeface="Futura Medium" panose="020B0602020204020303" pitchFamily="34" charset="-79"/>
                <a:cs typeface="Futura Medium" panose="020B0602020204020303" pitchFamily="34" charset="-79"/>
              </a:rPr>
              <a:t>）</a:t>
            </a:r>
            <a:r>
              <a:rPr lang="en-US" altLang="en-US" sz="2800" spc="-52" dirty="0">
                <a:solidFill>
                  <a:srgbClr val="C00000"/>
                </a:solidFill>
                <a:latin typeface="Futura Medium" panose="020B0602020204020303" pitchFamily="34" charset="-79"/>
                <a:cs typeface="Futura Medium" panose="020B0602020204020303" pitchFamily="34" charset="-79"/>
              </a:rPr>
              <a:t>(III)</a:t>
            </a:r>
          </a:p>
        </p:txBody>
      </p:sp>
      <p:pic>
        <p:nvPicPr>
          <p:cNvPr id="3" name="图片 2">
            <a:extLst>
              <a:ext uri="{FF2B5EF4-FFF2-40B4-BE49-F238E27FC236}">
                <a16:creationId xmlns:a16="http://schemas.microsoft.com/office/drawing/2014/main" id="{E8E5A02B-5A85-1046-B611-DC030B145B72}"/>
              </a:ext>
            </a:extLst>
          </p:cNvPr>
          <p:cNvPicPr>
            <a:picLocks noChangeAspect="1"/>
          </p:cNvPicPr>
          <p:nvPr/>
        </p:nvPicPr>
        <p:blipFill>
          <a:blip r:embed="rId2"/>
          <a:stretch>
            <a:fillRect/>
          </a:stretch>
        </p:blipFill>
        <p:spPr>
          <a:xfrm>
            <a:off x="651460" y="2266448"/>
            <a:ext cx="5720003" cy="3469510"/>
          </a:xfrm>
          <a:prstGeom prst="rect">
            <a:avLst/>
          </a:prstGeom>
        </p:spPr>
      </p:pic>
      <p:sp>
        <p:nvSpPr>
          <p:cNvPr id="5" name="矩形 4">
            <a:extLst>
              <a:ext uri="{FF2B5EF4-FFF2-40B4-BE49-F238E27FC236}">
                <a16:creationId xmlns:a16="http://schemas.microsoft.com/office/drawing/2014/main" id="{36CCFF46-2F20-824E-B899-474C2DFEC8F6}"/>
              </a:ext>
            </a:extLst>
          </p:cNvPr>
          <p:cNvSpPr/>
          <p:nvPr/>
        </p:nvSpPr>
        <p:spPr>
          <a:xfrm>
            <a:off x="623635" y="1428745"/>
            <a:ext cx="5454507" cy="400110"/>
          </a:xfrm>
          <a:prstGeom prst="rect">
            <a:avLst/>
          </a:prstGeom>
        </p:spPr>
        <p:txBody>
          <a:bodyPr wrap="none">
            <a:spAutoFit/>
          </a:bodyPr>
          <a:lstStyle/>
          <a:p>
            <a:r>
              <a:rPr lang="zh-CN" altLang="en-US" sz="2000" dirty="0">
                <a:solidFill>
                  <a:srgbClr val="4D5156"/>
                </a:solidFill>
                <a:latin typeface="+mj-ea"/>
                <a:ea typeface="+mj-ea"/>
              </a:rPr>
              <a:t>有向无环图（</a:t>
            </a:r>
            <a:r>
              <a:rPr lang="en-US" altLang="zh-CN" sz="2000" dirty="0">
                <a:solidFill>
                  <a:srgbClr val="EA4335"/>
                </a:solidFill>
                <a:latin typeface="+mj-ea"/>
                <a:ea typeface="+mj-ea"/>
              </a:rPr>
              <a:t>DAG</a:t>
            </a:r>
            <a:r>
              <a:rPr lang="en-US" altLang="zh-CN" sz="2000" dirty="0">
                <a:solidFill>
                  <a:srgbClr val="4D5156"/>
                </a:solidFill>
                <a:latin typeface="+mj-ea"/>
                <a:ea typeface="+mj-ea"/>
              </a:rPr>
              <a:t>, Directed Acyclic Graph</a:t>
            </a:r>
            <a:r>
              <a:rPr lang="zh-CN" altLang="en-US" sz="2000" dirty="0">
                <a:solidFill>
                  <a:srgbClr val="4D5156"/>
                </a:solidFill>
                <a:latin typeface="+mj-ea"/>
                <a:ea typeface="+mj-ea"/>
              </a:rPr>
              <a:t>）</a:t>
            </a:r>
            <a:endParaRPr lang="zh-CN" altLang="en-US" sz="2000" dirty="0">
              <a:latin typeface="+mj-ea"/>
              <a:ea typeface="+mj-ea"/>
            </a:endParaRPr>
          </a:p>
        </p:txBody>
      </p:sp>
      <p:pic>
        <p:nvPicPr>
          <p:cNvPr id="9" name="图片 8">
            <a:extLst>
              <a:ext uri="{FF2B5EF4-FFF2-40B4-BE49-F238E27FC236}">
                <a16:creationId xmlns:a16="http://schemas.microsoft.com/office/drawing/2014/main" id="{8AF8F3BD-0316-314C-A01F-FEF393D2E1D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890469" y="2266448"/>
            <a:ext cx="4983668" cy="3600691"/>
          </a:xfrm>
          <a:prstGeom prst="rect">
            <a:avLst/>
          </a:prstGeom>
        </p:spPr>
      </p:pic>
    </p:spTree>
    <p:extLst>
      <p:ext uri="{BB962C8B-B14F-4D97-AF65-F5344CB8AC3E}">
        <p14:creationId xmlns:p14="http://schemas.microsoft.com/office/powerpoint/2010/main" val="394954886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2" name="PlaceHolder 1"/>
          <p:cNvSpPr>
            <a:spLocks noGrp="1"/>
          </p:cNvSpPr>
          <p:nvPr>
            <p:ph type="title"/>
          </p:nvPr>
        </p:nvSpPr>
        <p:spPr>
          <a:prstGeom prst="rect">
            <a:avLst/>
          </a:prstGeom>
          <a:noFill/>
          <a:ln w="0">
            <a:noFill/>
          </a:ln>
        </p:spPr>
        <p:txBody>
          <a:bodyPr lIns="0" tIns="0" rIns="0" bIns="0" anchor="t">
            <a:noAutofit/>
          </a:bodyPr>
          <a:lstStyle/>
          <a:p>
            <a:r>
              <a:rPr lang="zh-CN" altLang="en-US" sz="2800" spc="-52" dirty="0">
                <a:solidFill>
                  <a:srgbClr val="C00000"/>
                </a:solidFill>
                <a:latin typeface="Futura Medium" panose="020B0602020204020303" pitchFamily="34" charset="-79"/>
                <a:cs typeface="Futura Medium" panose="020B0602020204020303" pitchFamily="34" charset="-79"/>
              </a:rPr>
              <a:t>思考</a:t>
            </a:r>
            <a:endParaRPr lang="en-US" altLang="en-US" sz="2800" spc="-52" dirty="0">
              <a:solidFill>
                <a:srgbClr val="C00000"/>
              </a:solidFill>
              <a:latin typeface="Futura Medium" panose="020B0602020204020303" pitchFamily="34" charset="-79"/>
              <a:cs typeface="Futura Medium" panose="020B0602020204020303" pitchFamily="34" charset="-79"/>
            </a:endParaRPr>
          </a:p>
        </p:txBody>
      </p:sp>
      <p:sp>
        <p:nvSpPr>
          <p:cNvPr id="1223" name="PlaceHolder 2"/>
          <p:cNvSpPr>
            <a:spLocks noGrp="1"/>
          </p:cNvSpPr>
          <p:nvPr>
            <p:ph sz="half" idx="1"/>
          </p:nvPr>
        </p:nvSpPr>
        <p:spPr>
          <a:prstGeom prst="rect">
            <a:avLst/>
          </a:prstGeom>
          <a:noFill/>
          <a:ln w="0">
            <a:noFill/>
          </a:ln>
        </p:spPr>
        <p:txBody>
          <a:bodyPr lIns="0" tIns="0" rIns="0" bIns="0" anchor="t">
            <a:noAutofit/>
          </a:bodyPr>
          <a:lstStyle/>
          <a:p>
            <a:pPr marL="228600" indent="-228600">
              <a:spcBef>
                <a:spcPts val="561"/>
              </a:spcBef>
              <a:buClr>
                <a:srgbClr val="1A1A1A"/>
              </a:buClr>
              <a:buSzPct val="90000"/>
              <a:buFont typeface="Wingdings" charset="2"/>
              <a:buChar char=""/>
            </a:pPr>
            <a:r>
              <a:rPr lang="zh-CN" altLang="en-US" sz="2000" spc="-1" dirty="0">
                <a:solidFill>
                  <a:srgbClr val="34393C"/>
                </a:solidFill>
                <a:latin typeface="Microsoft YaHei" panose="020B0503020204020204" pitchFamily="34" charset="-122"/>
                <a:ea typeface="Microsoft YaHei" panose="020B0503020204020204" pitchFamily="34" charset="-122"/>
              </a:rPr>
              <a:t>正向模式</a:t>
            </a:r>
            <a:r>
              <a:rPr lang="en-US" sz="2000" spc="-1" dirty="0">
                <a:solidFill>
                  <a:srgbClr val="34393C"/>
                </a:solidFill>
                <a:latin typeface="Microsoft YaHei" panose="020B0503020204020204" pitchFamily="34" charset="-122"/>
                <a:ea typeface="Microsoft YaHei" panose="020B0503020204020204" pitchFamily="34" charset="-122"/>
              </a:rPr>
              <a:t> </a:t>
            </a:r>
            <a:r>
              <a:rPr lang="zh-CN" altLang="en-US" sz="2000" spc="-1" dirty="0">
                <a:solidFill>
                  <a:srgbClr val="34393C"/>
                </a:solidFill>
                <a:latin typeface="Microsoft YaHei" panose="020B0503020204020204" pitchFamily="34" charset="-122"/>
                <a:ea typeface="Microsoft YaHei" panose="020B0503020204020204" pitchFamily="34" charset="-122"/>
              </a:rPr>
              <a:t>和 反向模式 计算量是否相等？</a:t>
            </a:r>
            <a:endParaRPr lang="en-US" sz="2000" spc="-1" dirty="0">
              <a:solidFill>
                <a:srgbClr val="34393C"/>
              </a:solidFill>
              <a:latin typeface="Microsoft YaHei" panose="020B0503020204020204" pitchFamily="34" charset="-122"/>
              <a:ea typeface="Microsoft YaHei" panose="020B0503020204020204" pitchFamily="34" charset="-122"/>
            </a:endParaRPr>
          </a:p>
          <a:p>
            <a:pPr marL="228600" indent="-228600">
              <a:spcBef>
                <a:spcPts val="561"/>
              </a:spcBef>
              <a:buClr>
                <a:srgbClr val="1A1A1A"/>
              </a:buClr>
              <a:buSzPct val="90000"/>
              <a:buFont typeface="Wingdings" charset="2"/>
              <a:buChar char=""/>
            </a:pPr>
            <a:r>
              <a:rPr lang="en-US" altLang="zh-CN" sz="2000" spc="-1" dirty="0">
                <a:solidFill>
                  <a:srgbClr val="34393C"/>
                </a:solidFill>
                <a:latin typeface="Microsoft YaHei" panose="020B0503020204020204" pitchFamily="34" charset="-122"/>
                <a:ea typeface="Microsoft YaHei" panose="020B0503020204020204" pitchFamily="34" charset="-122"/>
              </a:rPr>
              <a:t>AI</a:t>
            </a:r>
            <a:r>
              <a:rPr lang="zh-CN" altLang="en-US" sz="2000" spc="-1" dirty="0">
                <a:solidFill>
                  <a:srgbClr val="34393C"/>
                </a:solidFill>
                <a:latin typeface="Microsoft YaHei" panose="020B0503020204020204" pitchFamily="34" charset="-122"/>
                <a:ea typeface="Microsoft YaHei" panose="020B0503020204020204" pitchFamily="34" charset="-122"/>
              </a:rPr>
              <a:t>框架或者深度学习任务中为什么大多使用反向模式？</a:t>
            </a:r>
            <a:endParaRPr lang="en-US" sz="2000" spc="-1" dirty="0">
              <a:solidFill>
                <a:srgbClr val="34393C"/>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0863999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 name="PlaceHolder 1"/>
          <p:cNvSpPr>
            <a:spLocks noGrp="1"/>
          </p:cNvSpPr>
          <p:nvPr>
            <p:ph type="title"/>
          </p:nvPr>
        </p:nvSpPr>
        <p:spPr>
          <a:prstGeom prst="rect">
            <a:avLst/>
          </a:prstGeom>
          <a:noFill/>
          <a:ln w="0">
            <a:noFill/>
          </a:ln>
        </p:spPr>
        <p:txBody>
          <a:bodyPr lIns="0" tIns="0" rIns="0" bIns="0" anchor="ctr">
            <a:noAutofit/>
          </a:bodyPr>
          <a:lstStyle/>
          <a:p>
            <a:pPr>
              <a:lnSpc>
                <a:spcPct val="100000"/>
              </a:lnSpc>
              <a:buNone/>
            </a:pPr>
            <a:r>
              <a:rPr lang="zh-CN" altLang="en-US" sz="2800" spc="-52" dirty="0">
                <a:solidFill>
                  <a:srgbClr val="C00000"/>
                </a:solidFill>
                <a:latin typeface="Futura Medium" panose="020B0602020204020303" pitchFamily="34" charset="-79"/>
                <a:cs typeface="Futura Medium" panose="020B0602020204020303" pitchFamily="34" charset="-79"/>
              </a:rPr>
              <a:t>在深度学习框架中实现自动微分（</a:t>
            </a:r>
            <a:r>
              <a:rPr lang="en-US" altLang="zh-CN" sz="2800" spc="-52" dirty="0">
                <a:solidFill>
                  <a:srgbClr val="C00000"/>
                </a:solidFill>
                <a:latin typeface="Futura Medium" panose="020B0602020204020303" pitchFamily="34" charset="-79"/>
                <a:cs typeface="Futura Medium" panose="020B0602020204020303" pitchFamily="34" charset="-79"/>
              </a:rPr>
              <a:t>I</a:t>
            </a:r>
            <a:r>
              <a:rPr lang="zh-CN" altLang="en-US" sz="2800" spc="-52" dirty="0">
                <a:solidFill>
                  <a:srgbClr val="C00000"/>
                </a:solidFill>
                <a:latin typeface="Futura Medium" panose="020B0602020204020303" pitchFamily="34" charset="-79"/>
                <a:cs typeface="Futura Medium" panose="020B0602020204020303" pitchFamily="34" charset="-79"/>
              </a:rPr>
              <a:t>）</a:t>
            </a:r>
            <a:endParaRPr lang="en-US" altLang="en-US" sz="2800" spc="-52" dirty="0">
              <a:solidFill>
                <a:srgbClr val="C00000"/>
              </a:solidFill>
              <a:latin typeface="Futura Medium" panose="020B0602020204020303" pitchFamily="34" charset="-79"/>
              <a:cs typeface="Futura Medium" panose="020B0602020204020303" pitchFamily="34" charset="-79"/>
            </a:endParaRPr>
          </a:p>
        </p:txBody>
      </p:sp>
      <p:sp>
        <p:nvSpPr>
          <p:cNvPr id="1225" name="PlaceHolder 2"/>
          <p:cNvSpPr>
            <a:spLocks noGrp="1"/>
          </p:cNvSpPr>
          <p:nvPr>
            <p:ph sz="half" idx="1"/>
          </p:nvPr>
        </p:nvSpPr>
        <p:spPr>
          <a:xfrm>
            <a:off x="623635" y="1495552"/>
            <a:ext cx="10963473" cy="4525736"/>
          </a:xfrm>
          <a:prstGeom prst="rect">
            <a:avLst/>
          </a:prstGeom>
          <a:noFill/>
          <a:ln w="0">
            <a:noFill/>
          </a:ln>
        </p:spPr>
        <p:txBody>
          <a:bodyPr lIns="0" tIns="0" rIns="0" bIns="0" anchor="t">
            <a:noAutofit/>
          </a:bodyPr>
          <a:lstStyle/>
          <a:p>
            <a:pPr>
              <a:lnSpc>
                <a:spcPct val="130000"/>
              </a:lnSpc>
              <a:spcBef>
                <a:spcPts val="561"/>
              </a:spcBef>
              <a:buNone/>
              <a:tabLst>
                <a:tab pos="0" algn="l"/>
              </a:tabLst>
            </a:pPr>
            <a:r>
              <a:rPr lang="zh-CN" altLang="en-US" sz="2000" spc="-1" dirty="0">
                <a:solidFill>
                  <a:srgbClr val="34393C"/>
                </a:solidFill>
                <a:latin typeface="+mj-ea"/>
                <a:ea typeface="+mj-ea"/>
              </a:rPr>
              <a:t>前向计算并保留中间计算结果</a:t>
            </a:r>
            <a:endParaRPr lang="en-US" sz="2000" spc="-1" dirty="0">
              <a:solidFill>
                <a:srgbClr val="34393C"/>
              </a:solidFill>
              <a:latin typeface="+mj-ea"/>
              <a:ea typeface="+mj-ea"/>
            </a:endParaRPr>
          </a:p>
          <a:p>
            <a:pPr>
              <a:lnSpc>
                <a:spcPct val="130000"/>
              </a:lnSpc>
              <a:spcBef>
                <a:spcPts val="561"/>
              </a:spcBef>
              <a:buNone/>
              <a:tabLst>
                <a:tab pos="0" algn="l"/>
              </a:tabLst>
            </a:pPr>
            <a:r>
              <a:rPr lang="zh-CN" altLang="en-US" sz="2000" spc="-1" dirty="0">
                <a:solidFill>
                  <a:srgbClr val="34393C"/>
                </a:solidFill>
                <a:latin typeface="+mj-ea"/>
                <a:ea typeface="+mj-ea"/>
              </a:rPr>
              <a:t>根据反向模式的原理依次计算出中间导数</a:t>
            </a:r>
            <a:endParaRPr lang="en-US" altLang="zh-CN" sz="2000" spc="-1" dirty="0">
              <a:solidFill>
                <a:srgbClr val="34393C"/>
              </a:solidFill>
              <a:latin typeface="+mj-ea"/>
              <a:ea typeface="+mj-ea"/>
            </a:endParaRPr>
          </a:p>
          <a:p>
            <a:pPr>
              <a:lnSpc>
                <a:spcPct val="130000"/>
              </a:lnSpc>
              <a:spcBef>
                <a:spcPts val="561"/>
              </a:spcBef>
              <a:buNone/>
              <a:tabLst>
                <a:tab pos="0" algn="l"/>
              </a:tabLst>
            </a:pPr>
            <a:r>
              <a:rPr lang="zh-CN" altLang="en-US" sz="2000" spc="-1" dirty="0">
                <a:solidFill>
                  <a:srgbClr val="34393C"/>
                </a:solidFill>
                <a:latin typeface="+mj-ea"/>
                <a:ea typeface="+mj-ea"/>
              </a:rPr>
              <a:t>表达式追踪（</a:t>
            </a:r>
            <a:r>
              <a:rPr lang="en-US" altLang="zh-CN" sz="2000" spc="-1" dirty="0">
                <a:solidFill>
                  <a:srgbClr val="34393C"/>
                </a:solidFill>
                <a:latin typeface="+mj-ea"/>
                <a:ea typeface="+mj-ea"/>
              </a:rPr>
              <a:t>Evaluation</a:t>
            </a:r>
            <a:r>
              <a:rPr lang="zh-CN" altLang="en-US" sz="2000" spc="-1" dirty="0">
                <a:solidFill>
                  <a:srgbClr val="34393C"/>
                </a:solidFill>
                <a:latin typeface="+mj-ea"/>
                <a:ea typeface="+mj-ea"/>
              </a:rPr>
              <a:t> </a:t>
            </a:r>
            <a:r>
              <a:rPr lang="en-US" altLang="zh-CN" sz="2000" spc="-1" dirty="0">
                <a:solidFill>
                  <a:srgbClr val="34393C"/>
                </a:solidFill>
                <a:latin typeface="+mj-ea"/>
                <a:ea typeface="+mj-ea"/>
              </a:rPr>
              <a:t>Trace</a:t>
            </a:r>
            <a:r>
              <a:rPr lang="zh-CN" altLang="en-US" sz="2000" spc="-1" dirty="0">
                <a:solidFill>
                  <a:srgbClr val="34393C"/>
                </a:solidFill>
                <a:latin typeface="+mj-ea"/>
                <a:ea typeface="+mj-ea"/>
              </a:rPr>
              <a:t>）：追踪数值计算过程的中间变量</a:t>
            </a:r>
            <a:endParaRPr lang="en-US" altLang="en-US" sz="2000" spc="-1" dirty="0">
              <a:solidFill>
                <a:srgbClr val="34393C"/>
              </a:solidFill>
              <a:latin typeface="+mj-ea"/>
              <a:ea typeface="+mj-ea"/>
            </a:endParaRPr>
          </a:p>
          <a:p>
            <a:pPr>
              <a:lnSpc>
                <a:spcPct val="130000"/>
              </a:lnSpc>
              <a:spcBef>
                <a:spcPts val="561"/>
              </a:spcBef>
              <a:buNone/>
              <a:tabLst>
                <a:tab pos="0" algn="l"/>
              </a:tabLst>
            </a:pPr>
            <a:endParaRPr lang="en-US" altLang="en-US" sz="2000" spc="-1" dirty="0">
              <a:solidFill>
                <a:srgbClr val="34393C"/>
              </a:solidFill>
              <a:latin typeface="+mj-ea"/>
              <a:ea typeface="+mj-ea"/>
            </a:endParaRPr>
          </a:p>
          <a:p>
            <a:pPr>
              <a:lnSpc>
                <a:spcPct val="130000"/>
              </a:lnSpc>
              <a:spcBef>
                <a:spcPts val="561"/>
              </a:spcBef>
              <a:buNone/>
              <a:tabLst>
                <a:tab pos="0" algn="l"/>
              </a:tabLst>
            </a:pPr>
            <a:r>
              <a:rPr lang="zh-CN" altLang="en-US" sz="2000" b="1" spc="-1" dirty="0">
                <a:solidFill>
                  <a:srgbClr val="34393C"/>
                </a:solidFill>
                <a:latin typeface="+mj-ea"/>
                <a:ea typeface="+mj-ea"/>
              </a:rPr>
              <a:t>主要问题：</a:t>
            </a:r>
            <a:endParaRPr lang="en-US" altLang="en-US" sz="2000" b="1" spc="-1" dirty="0">
              <a:solidFill>
                <a:srgbClr val="34393C"/>
              </a:solidFill>
              <a:latin typeface="+mj-ea"/>
              <a:ea typeface="+mj-ea"/>
            </a:endParaRPr>
          </a:p>
          <a:p>
            <a:pPr>
              <a:lnSpc>
                <a:spcPct val="130000"/>
              </a:lnSpc>
              <a:spcBef>
                <a:spcPts val="561"/>
              </a:spcBef>
              <a:tabLst>
                <a:tab pos="0" algn="l"/>
              </a:tabLst>
            </a:pPr>
            <a:r>
              <a:rPr lang="zh-CN" altLang="en-US" sz="2000" spc="-1" dirty="0">
                <a:solidFill>
                  <a:srgbClr val="34393C"/>
                </a:solidFill>
                <a:latin typeface="+mj-ea"/>
                <a:ea typeface="+mj-ea"/>
              </a:rPr>
              <a:t>需要保存大量中间计算结果</a:t>
            </a:r>
            <a:endParaRPr lang="en-US" altLang="zh-CN" sz="2000" spc="-1" dirty="0">
              <a:solidFill>
                <a:srgbClr val="34393C"/>
              </a:solidFill>
              <a:latin typeface="+mj-ea"/>
              <a:ea typeface="+mj-ea"/>
            </a:endParaRPr>
          </a:p>
          <a:p>
            <a:pPr>
              <a:lnSpc>
                <a:spcPct val="130000"/>
              </a:lnSpc>
              <a:spcBef>
                <a:spcPts val="561"/>
              </a:spcBef>
              <a:tabLst>
                <a:tab pos="0" algn="l"/>
              </a:tabLst>
            </a:pPr>
            <a:r>
              <a:rPr lang="zh-CN" altLang="en-US" sz="2000" spc="-1" dirty="0">
                <a:solidFill>
                  <a:srgbClr val="34393C"/>
                </a:solidFill>
                <a:latin typeface="+mj-ea"/>
                <a:ea typeface="+mj-ea"/>
              </a:rPr>
              <a:t>方便跟踪计算过程</a:t>
            </a:r>
            <a:endParaRPr lang="en-US" sz="2000" spc="-1" dirty="0">
              <a:solidFill>
                <a:srgbClr val="34393C"/>
              </a:solidFill>
              <a:latin typeface="+mj-ea"/>
              <a:ea typeface="+mj-ea"/>
            </a:endParaRPr>
          </a:p>
        </p:txBody>
      </p:sp>
      <p:pic>
        <p:nvPicPr>
          <p:cNvPr id="3" name="图片 2">
            <a:extLst>
              <a:ext uri="{FF2B5EF4-FFF2-40B4-BE49-F238E27FC236}">
                <a16:creationId xmlns:a16="http://schemas.microsoft.com/office/drawing/2014/main" id="{76104910-2C4C-EF42-B801-B28328B131E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505910" y="3359087"/>
            <a:ext cx="6067218" cy="2570456"/>
          </a:xfrm>
          <a:prstGeom prst="rect">
            <a:avLst/>
          </a:prstGeom>
        </p:spPr>
      </p:pic>
      <p:grpSp>
        <p:nvGrpSpPr>
          <p:cNvPr id="48" name="组合 47">
            <a:extLst>
              <a:ext uri="{FF2B5EF4-FFF2-40B4-BE49-F238E27FC236}">
                <a16:creationId xmlns:a16="http://schemas.microsoft.com/office/drawing/2014/main" id="{56AFE9C3-4C75-E34D-BBA4-2E373D4E3FBE}"/>
              </a:ext>
            </a:extLst>
          </p:cNvPr>
          <p:cNvGrpSpPr/>
          <p:nvPr/>
        </p:nvGrpSpPr>
        <p:grpSpPr>
          <a:xfrm>
            <a:off x="609655" y="4797152"/>
            <a:ext cx="2681413" cy="1026839"/>
            <a:chOff x="866271" y="2751698"/>
            <a:chExt cx="1724539" cy="660407"/>
          </a:xfrm>
        </p:grpSpPr>
        <p:sp>
          <p:nvSpPr>
            <p:cNvPr id="49" name="文本框 48">
              <a:extLst>
                <a:ext uri="{FF2B5EF4-FFF2-40B4-BE49-F238E27FC236}">
                  <a16:creationId xmlns:a16="http://schemas.microsoft.com/office/drawing/2014/main" id="{28E31B07-E54F-3040-B558-BAC190F51D52}"/>
                </a:ext>
              </a:extLst>
            </p:cNvPr>
            <p:cNvSpPr txBox="1"/>
            <p:nvPr/>
          </p:nvSpPr>
          <p:spPr>
            <a:xfrm>
              <a:off x="1417861" y="2918776"/>
              <a:ext cx="1172949" cy="376095"/>
            </a:xfrm>
            <a:prstGeom prst="rect">
              <a:avLst/>
            </a:prstGeom>
            <a:noFill/>
          </p:spPr>
          <p:txBody>
            <a:bodyPr wrap="none" rtlCol="0">
              <a:spAutoFit/>
            </a:bodyPr>
            <a:lstStyle/>
            <a:p>
              <a:pPr>
                <a:buNone/>
              </a:pPr>
              <a:r>
                <a:rPr kumimoji="1" lang="en-US" altLang="zh-CN" sz="3200" b="1" dirty="0">
                  <a:solidFill>
                    <a:schemeClr val="bg2"/>
                  </a:solidFill>
                  <a:latin typeface="+mj-ea"/>
                  <a:ea typeface="+mj-ea"/>
                </a:rPr>
                <a:t>PyTorch</a:t>
              </a:r>
              <a:endParaRPr kumimoji="1" lang="zh-CN" altLang="en-US" sz="3200" b="1" dirty="0" err="1">
                <a:solidFill>
                  <a:schemeClr val="bg2"/>
                </a:solidFill>
                <a:latin typeface="+mj-ea"/>
                <a:ea typeface="+mj-ea"/>
              </a:endParaRPr>
            </a:p>
          </p:txBody>
        </p:sp>
        <p:pic>
          <p:nvPicPr>
            <p:cNvPr id="50" name="图片 49">
              <a:extLst>
                <a:ext uri="{FF2B5EF4-FFF2-40B4-BE49-F238E27FC236}">
                  <a16:creationId xmlns:a16="http://schemas.microsoft.com/office/drawing/2014/main" id="{1EB3F652-5B19-5342-B5DC-E284E807D18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66271" y="2751698"/>
              <a:ext cx="551590" cy="660407"/>
            </a:xfrm>
            <a:prstGeom prst="rect">
              <a:avLst/>
            </a:prstGeom>
          </p:spPr>
        </p:pic>
      </p:grpSp>
    </p:spTree>
    <p:extLst>
      <p:ext uri="{BB962C8B-B14F-4D97-AF65-F5344CB8AC3E}">
        <p14:creationId xmlns:p14="http://schemas.microsoft.com/office/powerpoint/2010/main" val="335057338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8"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2800" spc="-52" dirty="0">
                <a:solidFill>
                  <a:srgbClr val="C00000"/>
                </a:solidFill>
                <a:latin typeface="Futura Medium" panose="020B0602020204020303" pitchFamily="34" charset="-79"/>
                <a:cs typeface="Futura Medium" panose="020B0602020204020303" pitchFamily="34" charset="-79"/>
              </a:rPr>
              <a:t>在深度学习框架中实现自动微分（</a:t>
            </a:r>
            <a:r>
              <a:rPr lang="en-US" altLang="zh-CN" sz="2800" spc="-52" dirty="0">
                <a:solidFill>
                  <a:srgbClr val="C00000"/>
                </a:solidFill>
                <a:latin typeface="Futura Medium" panose="020B0602020204020303" pitchFamily="34" charset="-79"/>
                <a:cs typeface="Futura Medium" panose="020B0602020204020303" pitchFamily="34" charset="-79"/>
              </a:rPr>
              <a:t>II</a:t>
            </a:r>
            <a:r>
              <a:rPr lang="zh-CN" altLang="en-US" sz="2800" spc="-52" dirty="0">
                <a:solidFill>
                  <a:srgbClr val="C00000"/>
                </a:solidFill>
                <a:latin typeface="Futura Medium" panose="020B0602020204020303" pitchFamily="34" charset="-79"/>
                <a:cs typeface="Futura Medium" panose="020B0602020204020303" pitchFamily="34" charset="-79"/>
              </a:rPr>
              <a:t>）</a:t>
            </a:r>
            <a:endParaRPr lang="en-US" altLang="en-US" sz="2800" spc="-52" dirty="0">
              <a:solidFill>
                <a:srgbClr val="C00000"/>
              </a:solidFill>
              <a:latin typeface="Futura Medium" panose="020B0602020204020303" pitchFamily="34" charset="-79"/>
              <a:cs typeface="Futura Medium" panose="020B0602020204020303" pitchFamily="34" charset="-79"/>
            </a:endParaRPr>
          </a:p>
        </p:txBody>
      </p:sp>
      <p:sp>
        <p:nvSpPr>
          <p:cNvPr id="1269" name="PlaceHolder 2"/>
          <p:cNvSpPr>
            <a:spLocks noGrp="1"/>
          </p:cNvSpPr>
          <p:nvPr>
            <p:ph sz="half" idx="1"/>
          </p:nvPr>
        </p:nvSpPr>
        <p:spPr>
          <a:xfrm>
            <a:off x="623635" y="1484784"/>
            <a:ext cx="10963473" cy="4525736"/>
          </a:xfrm>
          <a:prstGeom prst="rect">
            <a:avLst/>
          </a:prstGeom>
          <a:noFill/>
          <a:ln w="0">
            <a:noFill/>
          </a:ln>
        </p:spPr>
        <p:txBody>
          <a:bodyPr lIns="0" tIns="0" rIns="0" bIns="0" anchor="t">
            <a:noAutofit/>
          </a:bodyPr>
          <a:lstStyle/>
          <a:p>
            <a:pPr>
              <a:lnSpc>
                <a:spcPct val="130000"/>
              </a:lnSpc>
              <a:spcBef>
                <a:spcPts val="561"/>
              </a:spcBef>
              <a:buNone/>
              <a:tabLst>
                <a:tab pos="0" algn="l"/>
              </a:tabLst>
            </a:pPr>
            <a:r>
              <a:rPr lang="zh-CN" altLang="en-US" sz="2000" spc="-1" dirty="0">
                <a:solidFill>
                  <a:srgbClr val="34393C"/>
                </a:solidFill>
                <a:latin typeface="+mj-ea"/>
                <a:ea typeface="+mj-ea"/>
              </a:rPr>
              <a:t>将导数的计算也表示成计算图</a:t>
            </a:r>
            <a:endParaRPr lang="en-US" sz="2000" spc="-1" dirty="0">
              <a:solidFill>
                <a:srgbClr val="34393C"/>
              </a:solidFill>
              <a:latin typeface="+mj-ea"/>
              <a:ea typeface="+mj-ea"/>
            </a:endParaRPr>
          </a:p>
          <a:p>
            <a:pPr>
              <a:lnSpc>
                <a:spcPct val="130000"/>
              </a:lnSpc>
              <a:spcBef>
                <a:spcPts val="561"/>
              </a:spcBef>
              <a:buNone/>
              <a:tabLst>
                <a:tab pos="0" algn="l"/>
              </a:tabLst>
            </a:pPr>
            <a:r>
              <a:rPr lang="zh-CN" altLang="en-US" sz="2000" spc="-1" dirty="0">
                <a:solidFill>
                  <a:srgbClr val="34393C"/>
                </a:solidFill>
                <a:latin typeface="+mj-ea"/>
                <a:ea typeface="+mj-ea"/>
              </a:rPr>
              <a:t>通过 </a:t>
            </a:r>
            <a:r>
              <a:rPr lang="en-US" altLang="zh-CN" sz="2000" spc="-1" dirty="0">
                <a:solidFill>
                  <a:srgbClr val="34393C"/>
                </a:solidFill>
                <a:latin typeface="+mj-ea"/>
                <a:ea typeface="+mj-ea"/>
              </a:rPr>
              <a:t>Graph</a:t>
            </a:r>
            <a:r>
              <a:rPr lang="zh-CN" altLang="en-US" sz="2000" spc="-1" dirty="0">
                <a:solidFill>
                  <a:srgbClr val="34393C"/>
                </a:solidFill>
                <a:latin typeface="+mj-ea"/>
                <a:ea typeface="+mj-ea"/>
              </a:rPr>
              <a:t> </a:t>
            </a:r>
            <a:r>
              <a:rPr lang="en-US" altLang="zh-CN" sz="2000" spc="-1" dirty="0">
                <a:solidFill>
                  <a:srgbClr val="34393C"/>
                </a:solidFill>
                <a:latin typeface="+mj-ea"/>
                <a:ea typeface="+mj-ea"/>
              </a:rPr>
              <a:t>IR</a:t>
            </a:r>
            <a:r>
              <a:rPr lang="zh-CN" altLang="en-US" sz="2000" spc="-1" dirty="0">
                <a:solidFill>
                  <a:srgbClr val="34393C"/>
                </a:solidFill>
                <a:latin typeface="+mj-ea"/>
                <a:ea typeface="+mj-ea"/>
              </a:rPr>
              <a:t> 来对计算图进行统一表示</a:t>
            </a:r>
            <a:endParaRPr lang="en-US" sz="2000" spc="-1" dirty="0">
              <a:solidFill>
                <a:srgbClr val="34393C"/>
              </a:solidFill>
              <a:latin typeface="+mj-ea"/>
              <a:ea typeface="+mj-ea"/>
            </a:endParaRPr>
          </a:p>
          <a:p>
            <a:pPr>
              <a:lnSpc>
                <a:spcPct val="130000"/>
              </a:lnSpc>
              <a:spcBef>
                <a:spcPts val="561"/>
              </a:spcBef>
              <a:buNone/>
              <a:tabLst>
                <a:tab pos="0" algn="l"/>
              </a:tabLst>
            </a:pPr>
            <a:endParaRPr lang="en-US" sz="2000" spc="-1" dirty="0">
              <a:solidFill>
                <a:srgbClr val="34393C"/>
              </a:solidFill>
              <a:latin typeface="+mj-ea"/>
              <a:ea typeface="+mj-ea"/>
            </a:endParaRPr>
          </a:p>
          <a:p>
            <a:pPr>
              <a:lnSpc>
                <a:spcPct val="130000"/>
              </a:lnSpc>
              <a:spcBef>
                <a:spcPts val="561"/>
              </a:spcBef>
              <a:buNone/>
              <a:tabLst>
                <a:tab pos="0" algn="l"/>
              </a:tabLst>
            </a:pPr>
            <a:r>
              <a:rPr lang="zh-CN" altLang="en-US" sz="2000" b="1" spc="-1" dirty="0">
                <a:solidFill>
                  <a:srgbClr val="34393C"/>
                </a:solidFill>
                <a:latin typeface="+mj-ea"/>
              </a:rPr>
              <a:t>主要</a:t>
            </a:r>
            <a:r>
              <a:rPr lang="zh-CN" altLang="en-US" sz="2000" b="1" spc="-1" dirty="0">
                <a:solidFill>
                  <a:srgbClr val="34393C"/>
                </a:solidFill>
                <a:latin typeface="+mj-ea"/>
                <a:ea typeface="+mj-ea"/>
              </a:rPr>
              <a:t>特点</a:t>
            </a:r>
            <a:r>
              <a:rPr lang="zh-CN" altLang="en-US" sz="2000" spc="-1" dirty="0">
                <a:solidFill>
                  <a:srgbClr val="34393C"/>
                </a:solidFill>
                <a:latin typeface="+mj-ea"/>
                <a:ea typeface="+mj-ea"/>
              </a:rPr>
              <a:t>：</a:t>
            </a:r>
            <a:endParaRPr lang="en-US" sz="2000" spc="-1" dirty="0">
              <a:solidFill>
                <a:srgbClr val="34393C"/>
              </a:solidFill>
              <a:latin typeface="+mj-ea"/>
              <a:ea typeface="+mj-ea"/>
            </a:endParaRPr>
          </a:p>
          <a:p>
            <a:pPr>
              <a:lnSpc>
                <a:spcPct val="130000"/>
              </a:lnSpc>
              <a:spcBef>
                <a:spcPts val="561"/>
              </a:spcBef>
              <a:tabLst>
                <a:tab pos="0" algn="l"/>
              </a:tabLst>
            </a:pPr>
            <a:r>
              <a:rPr lang="zh-CN" altLang="en-US" sz="2000" spc="-1" dirty="0">
                <a:solidFill>
                  <a:srgbClr val="34393C"/>
                </a:solidFill>
                <a:latin typeface="+mj-ea"/>
              </a:rPr>
              <a:t>不便于调试跟踪计算和数学表达过程</a:t>
            </a:r>
            <a:endParaRPr lang="en-US" altLang="zh-CN" sz="2000" spc="-1" dirty="0">
              <a:solidFill>
                <a:srgbClr val="34393C"/>
              </a:solidFill>
              <a:latin typeface="+mj-ea"/>
            </a:endParaRPr>
          </a:p>
          <a:p>
            <a:pPr>
              <a:lnSpc>
                <a:spcPct val="130000"/>
              </a:lnSpc>
              <a:spcBef>
                <a:spcPts val="561"/>
              </a:spcBef>
              <a:tabLst>
                <a:tab pos="0" algn="l"/>
              </a:tabLst>
            </a:pPr>
            <a:r>
              <a:rPr lang="zh-CN" altLang="en-US" sz="2000" spc="-1" dirty="0">
                <a:solidFill>
                  <a:srgbClr val="34393C"/>
                </a:solidFill>
                <a:latin typeface="+mj-ea"/>
                <a:ea typeface="+mj-ea"/>
              </a:rPr>
              <a:t>方便全局图优化</a:t>
            </a:r>
            <a:endParaRPr lang="en-US" sz="2000" spc="-1" dirty="0">
              <a:solidFill>
                <a:srgbClr val="34393C"/>
              </a:solidFill>
              <a:latin typeface="+mj-ea"/>
              <a:ea typeface="+mj-ea"/>
            </a:endParaRPr>
          </a:p>
          <a:p>
            <a:pPr>
              <a:lnSpc>
                <a:spcPct val="130000"/>
              </a:lnSpc>
              <a:spcBef>
                <a:spcPts val="561"/>
              </a:spcBef>
              <a:tabLst>
                <a:tab pos="0" algn="l"/>
              </a:tabLst>
            </a:pPr>
            <a:r>
              <a:rPr lang="zh-CN" altLang="en-US" sz="2000" spc="-1" dirty="0">
                <a:solidFill>
                  <a:srgbClr val="34393C"/>
                </a:solidFill>
                <a:latin typeface="+mj-ea"/>
                <a:ea typeface="+mj-ea"/>
              </a:rPr>
              <a:t>节省内存</a:t>
            </a:r>
            <a:endParaRPr lang="en-US" altLang="zh-CN" sz="2000" spc="-1" dirty="0">
              <a:solidFill>
                <a:srgbClr val="34393C"/>
              </a:solidFill>
              <a:latin typeface="+mj-ea"/>
              <a:ea typeface="+mj-ea"/>
            </a:endParaRPr>
          </a:p>
        </p:txBody>
      </p:sp>
      <p:grpSp>
        <p:nvGrpSpPr>
          <p:cNvPr id="56" name="组合 55">
            <a:extLst>
              <a:ext uri="{FF2B5EF4-FFF2-40B4-BE49-F238E27FC236}">
                <a16:creationId xmlns:a16="http://schemas.microsoft.com/office/drawing/2014/main" id="{D8A227E6-613C-D444-9D77-3618F21C8B93}"/>
              </a:ext>
            </a:extLst>
          </p:cNvPr>
          <p:cNvGrpSpPr/>
          <p:nvPr/>
        </p:nvGrpSpPr>
        <p:grpSpPr>
          <a:xfrm>
            <a:off x="3742625" y="5246966"/>
            <a:ext cx="2439973" cy="755229"/>
            <a:chOff x="969979" y="3634923"/>
            <a:chExt cx="2439973" cy="755229"/>
          </a:xfrm>
        </p:grpSpPr>
        <p:sp>
          <p:nvSpPr>
            <p:cNvPr id="57" name="文本框 56">
              <a:extLst>
                <a:ext uri="{FF2B5EF4-FFF2-40B4-BE49-F238E27FC236}">
                  <a16:creationId xmlns:a16="http://schemas.microsoft.com/office/drawing/2014/main" id="{89121D22-0EB3-9C46-8553-7122B019B3CA}"/>
                </a:ext>
              </a:extLst>
            </p:cNvPr>
            <p:cNvSpPr txBox="1"/>
            <p:nvPr/>
          </p:nvSpPr>
          <p:spPr>
            <a:xfrm>
              <a:off x="1618051" y="3797094"/>
              <a:ext cx="1791901" cy="430887"/>
            </a:xfrm>
            <a:prstGeom prst="rect">
              <a:avLst/>
            </a:prstGeom>
            <a:noFill/>
          </p:spPr>
          <p:txBody>
            <a:bodyPr wrap="none" rtlCol="0">
              <a:spAutoFit/>
            </a:bodyPr>
            <a:lstStyle/>
            <a:p>
              <a:pPr>
                <a:buNone/>
              </a:pPr>
              <a:r>
                <a:rPr kumimoji="1" lang="en-US" altLang="zh-CN" sz="2200" b="1" dirty="0">
                  <a:solidFill>
                    <a:schemeClr val="bg2"/>
                  </a:solidFill>
                  <a:latin typeface="+mj-ea"/>
                  <a:ea typeface="+mj-ea"/>
                </a:rPr>
                <a:t>TensorFlow</a:t>
              </a:r>
              <a:endParaRPr kumimoji="1" lang="zh-CN" altLang="en-US" sz="2200" b="1" dirty="0" err="1">
                <a:solidFill>
                  <a:schemeClr val="bg2"/>
                </a:solidFill>
                <a:latin typeface="+mj-ea"/>
                <a:ea typeface="+mj-ea"/>
              </a:endParaRPr>
            </a:p>
          </p:txBody>
        </p:sp>
        <p:pic>
          <p:nvPicPr>
            <p:cNvPr id="58" name="图片 57">
              <a:extLst>
                <a:ext uri="{FF2B5EF4-FFF2-40B4-BE49-F238E27FC236}">
                  <a16:creationId xmlns:a16="http://schemas.microsoft.com/office/drawing/2014/main" id="{02402919-530B-A64B-A03A-E0BA868772B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b="-2505"/>
            <a:stretch/>
          </p:blipFill>
          <p:spPr>
            <a:xfrm>
              <a:off x="969979" y="3634923"/>
              <a:ext cx="615435" cy="755229"/>
            </a:xfrm>
            <a:prstGeom prst="rect">
              <a:avLst/>
            </a:prstGeom>
          </p:spPr>
        </p:pic>
      </p:grpSp>
      <p:grpSp>
        <p:nvGrpSpPr>
          <p:cNvPr id="59" name="组合 58">
            <a:extLst>
              <a:ext uri="{FF2B5EF4-FFF2-40B4-BE49-F238E27FC236}">
                <a16:creationId xmlns:a16="http://schemas.microsoft.com/office/drawing/2014/main" id="{BC2DF466-BC6F-F14F-8930-86DF047F78A5}"/>
              </a:ext>
            </a:extLst>
          </p:cNvPr>
          <p:cNvGrpSpPr/>
          <p:nvPr/>
        </p:nvGrpSpPr>
        <p:grpSpPr>
          <a:xfrm>
            <a:off x="659112" y="5378784"/>
            <a:ext cx="2558949" cy="498488"/>
            <a:chOff x="3683956" y="2832657"/>
            <a:chExt cx="2558949" cy="498488"/>
          </a:xfrm>
        </p:grpSpPr>
        <p:sp>
          <p:nvSpPr>
            <p:cNvPr id="60" name="文本框 59">
              <a:extLst>
                <a:ext uri="{FF2B5EF4-FFF2-40B4-BE49-F238E27FC236}">
                  <a16:creationId xmlns:a16="http://schemas.microsoft.com/office/drawing/2014/main" id="{595E5503-AF13-7546-9544-FDF188A22296}"/>
                </a:ext>
              </a:extLst>
            </p:cNvPr>
            <p:cNvSpPr txBox="1"/>
            <p:nvPr/>
          </p:nvSpPr>
          <p:spPr>
            <a:xfrm>
              <a:off x="4631245" y="2881846"/>
              <a:ext cx="1611660" cy="400110"/>
            </a:xfrm>
            <a:prstGeom prst="rect">
              <a:avLst/>
            </a:prstGeom>
            <a:noFill/>
          </p:spPr>
          <p:txBody>
            <a:bodyPr wrap="none" rtlCol="0">
              <a:spAutoFit/>
            </a:bodyPr>
            <a:lstStyle/>
            <a:p>
              <a:pPr>
                <a:buNone/>
              </a:pPr>
              <a:r>
                <a:rPr kumimoji="1" lang="en-US" altLang="zh-CN" sz="2000" b="1" dirty="0">
                  <a:solidFill>
                    <a:schemeClr val="bg2"/>
                  </a:solidFill>
                  <a:latin typeface="+mj-ea"/>
                  <a:ea typeface="+mj-ea"/>
                </a:rPr>
                <a:t>MindSpore</a:t>
              </a:r>
              <a:endParaRPr kumimoji="1" lang="zh-CN" altLang="en-US" sz="2000" b="1" dirty="0" err="1">
                <a:solidFill>
                  <a:schemeClr val="bg2"/>
                </a:solidFill>
                <a:latin typeface="+mj-ea"/>
                <a:ea typeface="+mj-ea"/>
              </a:endParaRPr>
            </a:p>
          </p:txBody>
        </p:sp>
        <p:pic>
          <p:nvPicPr>
            <p:cNvPr id="61" name="图片 60">
              <a:extLst>
                <a:ext uri="{FF2B5EF4-FFF2-40B4-BE49-F238E27FC236}">
                  <a16:creationId xmlns:a16="http://schemas.microsoft.com/office/drawing/2014/main" id="{8A273919-4BEC-6043-B972-F96C875090F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683956" y="2832657"/>
              <a:ext cx="940419" cy="498488"/>
            </a:xfrm>
            <a:prstGeom prst="rect">
              <a:avLst/>
            </a:prstGeom>
          </p:spPr>
        </p:pic>
      </p:grpSp>
      <p:pic>
        <p:nvPicPr>
          <p:cNvPr id="62" name="图片 61">
            <a:extLst>
              <a:ext uri="{FF2B5EF4-FFF2-40B4-BE49-F238E27FC236}">
                <a16:creationId xmlns:a16="http://schemas.microsoft.com/office/drawing/2014/main" id="{02986459-8BED-FC47-8822-4E1326D6ADD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16681" y="2816379"/>
            <a:ext cx="5756447" cy="2282614"/>
          </a:xfrm>
          <a:prstGeom prst="rect">
            <a:avLst/>
          </a:prstGeom>
        </p:spPr>
      </p:pic>
    </p:spTree>
    <p:extLst>
      <p:ext uri="{BB962C8B-B14F-4D97-AF65-F5344CB8AC3E}">
        <p14:creationId xmlns:p14="http://schemas.microsoft.com/office/powerpoint/2010/main" val="394002807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8" name="PlaceHolder 1"/>
          <p:cNvSpPr>
            <a:spLocks noGrp="1"/>
          </p:cNvSpPr>
          <p:nvPr>
            <p:ph type="title"/>
          </p:nvPr>
        </p:nvSpPr>
        <p:spPr>
          <a:prstGeom prst="rect">
            <a:avLst/>
          </a:prstGeom>
          <a:noFill/>
          <a:ln w="0">
            <a:noFill/>
          </a:ln>
        </p:spPr>
        <p:txBody>
          <a:bodyPr lIns="0" tIns="0" rIns="0" bIns="0" anchor="t">
            <a:noAutofit/>
          </a:bodyPr>
          <a:lstStyle/>
          <a:p>
            <a:r>
              <a:rPr lang="zh-CN" altLang="en-US" sz="2800" spc="-52" dirty="0">
                <a:solidFill>
                  <a:srgbClr val="C00000"/>
                </a:solidFill>
                <a:latin typeface="Futura Medium" panose="020B0602020204020303" pitchFamily="34" charset="-79"/>
                <a:cs typeface="Futura Medium" panose="020B0602020204020303" pitchFamily="34" charset="-79"/>
              </a:rPr>
              <a:t>在深度学习框架中实现自动微分（</a:t>
            </a:r>
            <a:r>
              <a:rPr lang="en-US" altLang="zh-CN" sz="2800" spc="-52" dirty="0">
                <a:solidFill>
                  <a:srgbClr val="C00000"/>
                </a:solidFill>
                <a:latin typeface="Futura Medium" panose="020B0602020204020303" pitchFamily="34" charset="-79"/>
                <a:cs typeface="Futura Medium" panose="020B0602020204020303" pitchFamily="34" charset="-79"/>
              </a:rPr>
              <a:t>III</a:t>
            </a:r>
            <a:r>
              <a:rPr lang="zh-CN" altLang="en-US" sz="2800" spc="-52" dirty="0">
                <a:solidFill>
                  <a:srgbClr val="C00000"/>
                </a:solidFill>
                <a:latin typeface="Futura Medium" panose="020B0602020204020303" pitchFamily="34" charset="-79"/>
                <a:cs typeface="Futura Medium" panose="020B0602020204020303" pitchFamily="34" charset="-79"/>
              </a:rPr>
              <a:t>）</a:t>
            </a:r>
            <a:endParaRPr lang="en-US" altLang="en-US" sz="2800" spc="-52" dirty="0">
              <a:solidFill>
                <a:srgbClr val="C00000"/>
              </a:solidFill>
              <a:latin typeface="Futura Medium" panose="020B0602020204020303" pitchFamily="34" charset="-79"/>
              <a:cs typeface="Futura Medium" panose="020B0602020204020303" pitchFamily="34" charset="-79"/>
            </a:endParaRPr>
          </a:p>
        </p:txBody>
      </p:sp>
      <p:sp>
        <p:nvSpPr>
          <p:cNvPr id="1269" name="PlaceHolder 2"/>
          <p:cNvSpPr>
            <a:spLocks noGrp="1"/>
          </p:cNvSpPr>
          <p:nvPr>
            <p:ph sz="half" idx="1"/>
          </p:nvPr>
        </p:nvSpPr>
        <p:spPr>
          <a:xfrm>
            <a:off x="623635" y="1484784"/>
            <a:ext cx="10963473" cy="4525736"/>
          </a:xfrm>
          <a:prstGeom prst="rect">
            <a:avLst/>
          </a:prstGeom>
          <a:noFill/>
          <a:ln w="0">
            <a:noFill/>
          </a:ln>
        </p:spPr>
        <p:txBody>
          <a:bodyPr lIns="0" tIns="0" rIns="0" bIns="0" anchor="t">
            <a:noAutofit/>
          </a:bodyPr>
          <a:lstStyle/>
          <a:p>
            <a:pPr>
              <a:lnSpc>
                <a:spcPct val="130000"/>
              </a:lnSpc>
              <a:spcBef>
                <a:spcPts val="561"/>
              </a:spcBef>
              <a:buNone/>
              <a:tabLst>
                <a:tab pos="0" algn="l"/>
              </a:tabLst>
            </a:pPr>
            <a:r>
              <a:rPr lang="zh-CN" altLang="en-US" sz="2000" b="1" spc="-1" dirty="0">
                <a:solidFill>
                  <a:srgbClr val="34393C"/>
                </a:solidFill>
                <a:latin typeface="+mj-ea"/>
                <a:ea typeface="+mj-ea"/>
              </a:rPr>
              <a:t>优化</a:t>
            </a:r>
            <a:r>
              <a:rPr lang="en-US" altLang="zh-CN" sz="2000" b="1" spc="-1" dirty="0">
                <a:solidFill>
                  <a:srgbClr val="34393C"/>
                </a:solidFill>
                <a:latin typeface="+mj-ea"/>
                <a:ea typeface="+mj-ea"/>
              </a:rPr>
              <a:t>Pass</a:t>
            </a:r>
            <a:r>
              <a:rPr lang="zh-CN" altLang="en-US" sz="2000" b="1" spc="-1" dirty="0">
                <a:solidFill>
                  <a:srgbClr val="34393C"/>
                </a:solidFill>
                <a:latin typeface="+mj-ea"/>
                <a:ea typeface="+mj-ea"/>
              </a:rPr>
              <a:t>：</a:t>
            </a:r>
            <a:endParaRPr lang="en-US" altLang="zh-CN" sz="2000" b="1" spc="-1" dirty="0">
              <a:solidFill>
                <a:srgbClr val="34393C"/>
              </a:solidFill>
              <a:latin typeface="+mj-ea"/>
              <a:ea typeface="+mj-ea"/>
            </a:endParaRPr>
          </a:p>
          <a:p>
            <a:pPr>
              <a:lnSpc>
                <a:spcPct val="130000"/>
              </a:lnSpc>
              <a:spcBef>
                <a:spcPts val="561"/>
              </a:spcBef>
              <a:buFont typeface="Arial" panose="020B0604020202020204" pitchFamily="34" charset="0"/>
              <a:buChar char="•"/>
              <a:tabLst>
                <a:tab pos="0" algn="l"/>
              </a:tabLst>
            </a:pPr>
            <a:r>
              <a:rPr lang="zh-CN" altLang="en-US" sz="2000" dirty="0">
                <a:solidFill>
                  <a:srgbClr val="34393C"/>
                </a:solidFill>
              </a:rPr>
              <a:t>给定前向数据流图</a:t>
            </a:r>
            <a:endParaRPr lang="en-US" altLang="zh-CN" sz="2000" dirty="0">
              <a:solidFill>
                <a:srgbClr val="34393C"/>
              </a:solidFill>
            </a:endParaRPr>
          </a:p>
          <a:p>
            <a:pPr>
              <a:lnSpc>
                <a:spcPct val="130000"/>
              </a:lnSpc>
              <a:spcBef>
                <a:spcPts val="561"/>
              </a:spcBef>
              <a:buFont typeface="Arial" panose="020B0604020202020204" pitchFamily="34" charset="0"/>
              <a:buChar char="•"/>
              <a:tabLst>
                <a:tab pos="0" algn="l"/>
              </a:tabLst>
            </a:pPr>
            <a:r>
              <a:rPr lang="zh-CN" altLang="en-US" sz="2000" dirty="0">
                <a:solidFill>
                  <a:srgbClr val="34393C"/>
                </a:solidFill>
              </a:rPr>
              <a:t>以损失函数为根节点广度优先遍历前向数据流图</a:t>
            </a:r>
            <a:endParaRPr lang="en-US" altLang="zh-CN" sz="2000" dirty="0">
              <a:solidFill>
                <a:srgbClr val="34393C"/>
              </a:solidFill>
            </a:endParaRPr>
          </a:p>
          <a:p>
            <a:pPr>
              <a:lnSpc>
                <a:spcPct val="130000"/>
              </a:lnSpc>
              <a:spcBef>
                <a:spcPts val="561"/>
              </a:spcBef>
              <a:buFont typeface="Arial" panose="020B0604020202020204" pitchFamily="34" charset="0"/>
              <a:buChar char="•"/>
              <a:tabLst>
                <a:tab pos="0" algn="l"/>
              </a:tabLst>
            </a:pPr>
            <a:r>
              <a:rPr lang="zh-CN" altLang="en-US" sz="2000" dirty="0">
                <a:solidFill>
                  <a:srgbClr val="34393C"/>
                </a:solidFill>
              </a:rPr>
              <a:t>按照对偶结构自动生成出求导数据流图</a:t>
            </a:r>
          </a:p>
        </p:txBody>
      </p:sp>
      <p:pic>
        <p:nvPicPr>
          <p:cNvPr id="11" name="图片 10">
            <a:extLst>
              <a:ext uri="{FF2B5EF4-FFF2-40B4-BE49-F238E27FC236}">
                <a16:creationId xmlns:a16="http://schemas.microsoft.com/office/drawing/2014/main" id="{BCF7C26A-8CDA-654D-9762-A367F17D5B4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62077" y="3645024"/>
            <a:ext cx="5756447" cy="2282614"/>
          </a:xfrm>
          <a:prstGeom prst="rect">
            <a:avLst/>
          </a:prstGeom>
        </p:spPr>
      </p:pic>
    </p:spTree>
    <p:extLst>
      <p:ext uri="{BB962C8B-B14F-4D97-AF65-F5344CB8AC3E}">
        <p14:creationId xmlns:p14="http://schemas.microsoft.com/office/powerpoint/2010/main" val="48290202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64310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solidFill>
                  <a:srgbClr val="FFC000"/>
                </a:solidFill>
                <a:latin typeface="+mj-ea"/>
                <a:sym typeface="Huawei Sans" panose="020C0503030203020204" pitchFamily="34" charset="0"/>
              </a:rPr>
              <a:t>关于本内容</a:t>
            </a:r>
            <a:endParaRPr kumimoji="1" lang="zh-CN" altLang="en-US" dirty="0">
              <a:solidFill>
                <a:srgbClr val="FFC000"/>
              </a:solidFill>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423544"/>
            <a:ext cx="10963473"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4393C"/>
                </a:solidFill>
              </a:rPr>
              <a:t>内容背景</a:t>
            </a:r>
            <a:endParaRPr lang="en-US" altLang="zh-CN" sz="2400" b="1" dirty="0">
              <a:solidFill>
                <a:srgbClr val="34393C"/>
              </a:solidFill>
            </a:endParaRPr>
          </a:p>
          <a:p>
            <a:pPr marL="694190" lvl="1" indent="-457200">
              <a:buFont typeface="Arial" panose="020B0604020202020204" pitchFamily="34" charset="0"/>
              <a:buChar char="•"/>
            </a:pPr>
            <a:r>
              <a:rPr lang="zh-CN" altLang="en-US" sz="2000" dirty="0">
                <a:solidFill>
                  <a:srgbClr val="384056"/>
                </a:solidFill>
              </a:rPr>
              <a:t>计算图基础介绍</a:t>
            </a:r>
          </a:p>
          <a:p>
            <a:pPr marL="457200" indent="-457200">
              <a:buFont typeface="+mj-lt"/>
              <a:buAutoNum type="arabicPeriod"/>
            </a:pPr>
            <a:r>
              <a:rPr lang="zh-CN" altLang="en-US" sz="2400" b="1" dirty="0">
                <a:solidFill>
                  <a:srgbClr val="34393C"/>
                </a:solidFill>
              </a:rPr>
              <a:t>具体内容</a:t>
            </a:r>
          </a:p>
          <a:p>
            <a:pPr lvl="1"/>
            <a:r>
              <a:rPr lang="zh-CN" altLang="en-US" sz="2000" dirty="0">
                <a:solidFill>
                  <a:schemeClr val="bg2"/>
                </a:solidFill>
              </a:rPr>
              <a:t>计算图（数据流图）：</a:t>
            </a:r>
            <a:r>
              <a:rPr lang="en-US" altLang="zh-CN" sz="2000" dirty="0">
                <a:solidFill>
                  <a:schemeClr val="bg2"/>
                </a:solidFill>
              </a:rPr>
              <a:t>AI</a:t>
            </a:r>
            <a:r>
              <a:rPr lang="zh-CN" altLang="en-US" sz="2000" dirty="0">
                <a:solidFill>
                  <a:schemeClr val="bg2"/>
                </a:solidFill>
              </a:rPr>
              <a:t>系统化问题 </a:t>
            </a:r>
            <a:r>
              <a:rPr lang="en-US" altLang="zh-CN" sz="2000" dirty="0">
                <a:solidFill>
                  <a:schemeClr val="bg2"/>
                </a:solidFill>
              </a:rPr>
              <a:t>–</a:t>
            </a:r>
            <a:r>
              <a:rPr lang="zh-CN" altLang="en-US" sz="2000" dirty="0">
                <a:solidFill>
                  <a:schemeClr val="bg2"/>
                </a:solidFill>
              </a:rPr>
              <a:t> 计算图的提出</a:t>
            </a:r>
            <a:endParaRPr lang="en-US" altLang="zh-CN" sz="2000" dirty="0">
              <a:solidFill>
                <a:schemeClr val="bg2"/>
              </a:solidFill>
            </a:endParaRPr>
          </a:p>
          <a:p>
            <a:pPr lvl="1"/>
            <a:r>
              <a:rPr lang="zh-CN" altLang="en-US" sz="2000" dirty="0">
                <a:solidFill>
                  <a:srgbClr val="384056"/>
                </a:solidFill>
              </a:rPr>
              <a:t>计算图和自动微分：深度学习与微分 </a:t>
            </a:r>
            <a:r>
              <a:rPr lang="en-US" altLang="zh-CN" sz="2000" dirty="0">
                <a:solidFill>
                  <a:srgbClr val="384056"/>
                </a:solidFill>
              </a:rPr>
              <a:t>-</a:t>
            </a:r>
            <a:r>
              <a:rPr lang="zh-CN" altLang="en-US" sz="2000" dirty="0">
                <a:solidFill>
                  <a:srgbClr val="384056"/>
                </a:solidFill>
              </a:rPr>
              <a:t> 回顾自动微分 </a:t>
            </a:r>
            <a:r>
              <a:rPr lang="en-US" altLang="zh-CN" sz="2000" dirty="0">
                <a:solidFill>
                  <a:srgbClr val="384056"/>
                </a:solidFill>
              </a:rPr>
              <a:t>–</a:t>
            </a:r>
            <a:r>
              <a:rPr lang="zh-CN" altLang="en-US" sz="2000" dirty="0">
                <a:solidFill>
                  <a:srgbClr val="384056"/>
                </a:solidFill>
              </a:rPr>
              <a:t> 计算图表达自动微分</a:t>
            </a:r>
            <a:endParaRPr lang="en-US" altLang="zh-CN" sz="2000" dirty="0">
              <a:solidFill>
                <a:srgbClr val="384056"/>
              </a:solidFill>
            </a:endParaRPr>
          </a:p>
          <a:p>
            <a:pPr lvl="1"/>
            <a:r>
              <a:rPr lang="zh-CN" altLang="en-US" sz="2000" dirty="0">
                <a:solidFill>
                  <a:schemeClr val="bg2"/>
                </a:solidFill>
              </a:rPr>
              <a:t>图的调度和执行：单算子调度 </a:t>
            </a:r>
            <a:r>
              <a:rPr lang="en-US" altLang="zh-CN" sz="2000" dirty="0">
                <a:solidFill>
                  <a:schemeClr val="bg2"/>
                </a:solidFill>
              </a:rPr>
              <a:t>–</a:t>
            </a:r>
            <a:r>
              <a:rPr lang="zh-CN" altLang="en-US" sz="2000" dirty="0">
                <a:solidFill>
                  <a:schemeClr val="bg2"/>
                </a:solidFill>
              </a:rPr>
              <a:t> 图切多设备调度 </a:t>
            </a:r>
            <a:r>
              <a:rPr lang="en-US" altLang="zh-CN" sz="2000" dirty="0">
                <a:solidFill>
                  <a:schemeClr val="bg2"/>
                </a:solidFill>
              </a:rPr>
              <a:t>–</a:t>
            </a:r>
            <a:r>
              <a:rPr lang="zh-CN" altLang="en-US" sz="2000" dirty="0">
                <a:solidFill>
                  <a:schemeClr val="bg2"/>
                </a:solidFill>
              </a:rPr>
              <a:t> 控制流控制</a:t>
            </a:r>
            <a:endParaRPr lang="en-US" altLang="zh-CN" sz="2000" dirty="0">
              <a:solidFill>
                <a:schemeClr val="bg2"/>
              </a:solidFill>
            </a:endParaRPr>
          </a:p>
          <a:p>
            <a:pPr lvl="1"/>
            <a:r>
              <a:rPr lang="zh-CN" altLang="en-US" sz="2000" dirty="0">
                <a:solidFill>
                  <a:schemeClr val="bg2"/>
                </a:solidFill>
              </a:rPr>
              <a:t>计算图的挑战与未来</a:t>
            </a:r>
            <a:br>
              <a:rPr lang="zh-CN" altLang="en-US" dirty="0"/>
            </a:br>
            <a:endParaRPr lang="zh-CN" altLang="en-US" sz="2000" dirty="0">
              <a:solidFill>
                <a:srgbClr val="384056"/>
              </a:solidFill>
            </a:endParaRPr>
          </a:p>
        </p:txBody>
      </p:sp>
    </p:spTree>
    <p:extLst>
      <p:ext uri="{BB962C8B-B14F-4D97-AF65-F5344CB8AC3E}">
        <p14:creationId xmlns:p14="http://schemas.microsoft.com/office/powerpoint/2010/main" val="4290387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2" name="PlaceHolder 1"/>
          <p:cNvSpPr>
            <a:spLocks noGrp="1"/>
          </p:cNvSpPr>
          <p:nvPr>
            <p:ph type="title"/>
          </p:nvPr>
        </p:nvSpPr>
        <p:spPr>
          <a:prstGeom prst="rect">
            <a:avLst/>
          </a:prstGeom>
          <a:noFill/>
          <a:ln w="0">
            <a:noFill/>
          </a:ln>
        </p:spPr>
        <p:txBody>
          <a:bodyPr lIns="0" tIns="0" rIns="0" bIns="0" anchor="ctr">
            <a:noAutofit/>
          </a:bodyPr>
          <a:lstStyle/>
          <a:p>
            <a:pPr>
              <a:lnSpc>
                <a:spcPct val="100000"/>
              </a:lnSpc>
              <a:buNone/>
            </a:pPr>
            <a:r>
              <a:rPr lang="en-US" altLang="zh-CN" sz="2800" spc="-52" dirty="0">
                <a:solidFill>
                  <a:srgbClr val="C00000"/>
                </a:solidFill>
                <a:latin typeface="Futura Medium" panose="020B0602020204020303" pitchFamily="34" charset="-79"/>
                <a:cs typeface="Futura Medium" panose="020B0602020204020303" pitchFamily="34" charset="-79"/>
              </a:rPr>
              <a:t>Review</a:t>
            </a:r>
            <a:endParaRPr lang="en-US" altLang="en-US" sz="2800" spc="-52" dirty="0">
              <a:solidFill>
                <a:srgbClr val="C00000"/>
              </a:solidFill>
              <a:latin typeface="Futura Medium" panose="020B0602020204020303" pitchFamily="34" charset="-79"/>
              <a:cs typeface="Futura Medium" panose="020B0602020204020303" pitchFamily="34" charset="-79"/>
            </a:endParaRPr>
          </a:p>
        </p:txBody>
      </p:sp>
      <p:sp>
        <p:nvSpPr>
          <p:cNvPr id="1323" name="PlaceHolder 2"/>
          <p:cNvSpPr>
            <a:spLocks noGrp="1"/>
          </p:cNvSpPr>
          <p:nvPr>
            <p:ph sz="half" idx="1"/>
          </p:nvPr>
        </p:nvSpPr>
        <p:spPr>
          <a:xfrm>
            <a:off x="623635" y="1628800"/>
            <a:ext cx="5690769" cy="4525736"/>
          </a:xfrm>
          <a:prstGeom prst="rect">
            <a:avLst/>
          </a:prstGeom>
          <a:noFill/>
          <a:ln w="0">
            <a:noFill/>
          </a:ln>
        </p:spPr>
        <p:txBody>
          <a:bodyPr lIns="0" tIns="0" rIns="0" bIns="0" anchor="t">
            <a:noAutofit/>
          </a:bodyPr>
          <a:lstStyle/>
          <a:p>
            <a:pPr marL="228600" indent="-228600">
              <a:lnSpc>
                <a:spcPct val="100000"/>
              </a:lnSpc>
              <a:spcBef>
                <a:spcPts val="561"/>
              </a:spcBef>
              <a:buClr>
                <a:srgbClr val="1A1A1A"/>
              </a:buClr>
              <a:buSzPct val="90000"/>
              <a:buFont typeface="Wingdings" charset="2"/>
              <a:buChar char=""/>
            </a:pPr>
            <a:r>
              <a:rPr lang="zh-CN" altLang="en-US" sz="2000" b="1" spc="-1" dirty="0">
                <a:solidFill>
                  <a:srgbClr val="34393C"/>
                </a:solidFill>
                <a:latin typeface="+mj-ea"/>
                <a:ea typeface="+mj-ea"/>
              </a:rPr>
              <a:t>模型表示</a:t>
            </a:r>
            <a:r>
              <a:rPr lang="zh-CN" altLang="en-US" sz="2000" spc="-1" dirty="0">
                <a:solidFill>
                  <a:srgbClr val="34393C"/>
                </a:solidFill>
                <a:latin typeface="+mj-ea"/>
                <a:ea typeface="+mj-ea"/>
              </a:rPr>
              <a:t>：计算图</a:t>
            </a:r>
            <a:endParaRPr lang="en-US" sz="2000" spc="-1" dirty="0">
              <a:solidFill>
                <a:srgbClr val="34393C"/>
              </a:solidFill>
              <a:latin typeface="+mj-ea"/>
              <a:ea typeface="+mj-ea"/>
            </a:endParaRPr>
          </a:p>
          <a:p>
            <a:pPr marL="228600" indent="-228600">
              <a:lnSpc>
                <a:spcPct val="100000"/>
              </a:lnSpc>
              <a:spcBef>
                <a:spcPts val="561"/>
              </a:spcBef>
              <a:buClr>
                <a:srgbClr val="1A1A1A"/>
              </a:buClr>
              <a:buSzPct val="90000"/>
              <a:buFont typeface="Wingdings" charset="2"/>
              <a:buChar char=""/>
            </a:pPr>
            <a:r>
              <a:rPr lang="zh-CN" altLang="en-US" sz="2000" b="1" spc="-1" dirty="0">
                <a:solidFill>
                  <a:srgbClr val="34393C"/>
                </a:solidFill>
                <a:latin typeface="+mj-ea"/>
                <a:ea typeface="+mj-ea"/>
              </a:rPr>
              <a:t>前端语言</a:t>
            </a:r>
            <a:r>
              <a:rPr lang="zh-CN" altLang="en-US" sz="2000" spc="-1" dirty="0">
                <a:solidFill>
                  <a:srgbClr val="34393C"/>
                </a:solidFill>
                <a:latin typeface="+mj-ea"/>
                <a:ea typeface="+mj-ea"/>
              </a:rPr>
              <a:t>：用来构建计算图</a:t>
            </a:r>
            <a:endParaRPr lang="en-US" sz="2000" spc="-1" dirty="0">
              <a:solidFill>
                <a:srgbClr val="34393C"/>
              </a:solidFill>
              <a:latin typeface="+mj-ea"/>
              <a:ea typeface="+mj-ea"/>
            </a:endParaRPr>
          </a:p>
          <a:p>
            <a:pPr marL="228600" indent="-228600">
              <a:lnSpc>
                <a:spcPct val="100000"/>
              </a:lnSpc>
              <a:spcBef>
                <a:spcPts val="561"/>
              </a:spcBef>
              <a:buClr>
                <a:srgbClr val="1A1A1A"/>
              </a:buClr>
              <a:buSzPct val="90000"/>
              <a:buFont typeface="Wingdings" charset="2"/>
              <a:buChar char=""/>
            </a:pPr>
            <a:r>
              <a:rPr lang="zh-CN" altLang="en-US" sz="2000" b="1" spc="-1" dirty="0">
                <a:solidFill>
                  <a:srgbClr val="34393C"/>
                </a:solidFill>
                <a:latin typeface="+mj-ea"/>
                <a:ea typeface="+mj-ea"/>
              </a:rPr>
              <a:t>自动微分</a:t>
            </a:r>
            <a:r>
              <a:rPr lang="zh-CN" altLang="en-US" sz="2000" spc="-1" dirty="0">
                <a:solidFill>
                  <a:srgbClr val="34393C"/>
                </a:solidFill>
                <a:latin typeface="+mj-ea"/>
                <a:ea typeface="+mj-ea"/>
              </a:rPr>
              <a:t>：基于反向模式的原理，构建计算图</a:t>
            </a:r>
            <a:endParaRPr lang="en-US" sz="2000" spc="-1" dirty="0">
              <a:solidFill>
                <a:srgbClr val="34393C"/>
              </a:solidFill>
              <a:latin typeface="+mj-ea"/>
              <a:ea typeface="+mj-ea"/>
            </a:endParaRPr>
          </a:p>
        </p:txBody>
      </p:sp>
      <p:pic>
        <p:nvPicPr>
          <p:cNvPr id="2" name="图片 1">
            <a:extLst>
              <a:ext uri="{FF2B5EF4-FFF2-40B4-BE49-F238E27FC236}">
                <a16:creationId xmlns:a16="http://schemas.microsoft.com/office/drawing/2014/main" id="{57F4F922-9E24-B54D-B158-177EF26880DA}"/>
              </a:ext>
            </a:extLst>
          </p:cNvPr>
          <p:cNvPicPr>
            <a:picLocks noChangeAspect="1"/>
          </p:cNvPicPr>
          <p:nvPr/>
        </p:nvPicPr>
        <p:blipFill>
          <a:blip r:embed="rId2"/>
          <a:stretch>
            <a:fillRect/>
          </a:stretch>
        </p:blipFill>
        <p:spPr>
          <a:xfrm>
            <a:off x="6458869" y="1484784"/>
            <a:ext cx="5149324" cy="4525736"/>
          </a:xfrm>
          <a:prstGeom prst="rect">
            <a:avLst/>
          </a:prstGeom>
        </p:spPr>
      </p:pic>
    </p:spTree>
    <p:extLst>
      <p:ext uri="{BB962C8B-B14F-4D97-AF65-F5344CB8AC3E}">
        <p14:creationId xmlns:p14="http://schemas.microsoft.com/office/powerpoint/2010/main" val="378181215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a:xfrm>
            <a:off x="623636" y="607562"/>
            <a:ext cx="10963473" cy="589190"/>
          </a:xfrm>
        </p:spPr>
        <p:txBody>
          <a:bodyPr/>
          <a:lstStyle/>
          <a:p>
            <a:r>
              <a:rPr lang="en-US" altLang="zh-CN" dirty="0">
                <a:latin typeface="Futura Medium" panose="020B0602020204020303" pitchFamily="34" charset="-79"/>
                <a:ea typeface="Microsoft YaHei" panose="020B0503020204020204" pitchFamily="34" charset="-122"/>
                <a:cs typeface="Futura Medium" panose="020B0602020204020303" pitchFamily="34" charset="-79"/>
                <a:sym typeface="Huawei Sans" panose="020C0503030203020204" pitchFamily="34" charset="0"/>
              </a:rPr>
              <a:t>Summary</a:t>
            </a:r>
            <a:endParaRPr lang="zh-CN" altLang="en-US" dirty="0">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a:xfrm>
            <a:off x="623636" y="1495552"/>
            <a:ext cx="10963473" cy="4525736"/>
          </a:xfrm>
        </p:spPr>
        <p:txBody>
          <a:bodyPr/>
          <a:lstStyle/>
          <a:p>
            <a:pPr marL="457200" indent="-457200">
              <a:buFont typeface="+mj-lt"/>
              <a:buAutoNum type="arabicPeriod"/>
            </a:pPr>
            <a:r>
              <a:rPr lang="zh-CN" altLang="en-US" sz="2000" dirty="0">
                <a:solidFill>
                  <a:schemeClr val="tx1"/>
                </a:solidFill>
              </a:rPr>
              <a:t>了解神经网络</a:t>
            </a:r>
            <a:r>
              <a:rPr lang="en-US" altLang="zh-CN" sz="2000" dirty="0">
                <a:solidFill>
                  <a:schemeClr val="tx1"/>
                </a:solidFill>
              </a:rPr>
              <a:t>/AI</a:t>
            </a:r>
            <a:r>
              <a:rPr lang="zh-CN" altLang="en-US" sz="2000" dirty="0">
                <a:solidFill>
                  <a:schemeClr val="tx1"/>
                </a:solidFill>
              </a:rPr>
              <a:t>系统中训练流程跟微分之间的关系</a:t>
            </a:r>
            <a:endParaRPr lang="en-US" altLang="zh-CN" sz="2000" dirty="0">
              <a:solidFill>
                <a:schemeClr val="tx1"/>
              </a:solidFill>
            </a:endParaRPr>
          </a:p>
          <a:p>
            <a:pPr marL="457200" indent="-457200">
              <a:buFont typeface="+mj-lt"/>
              <a:buAutoNum type="arabicPeriod"/>
            </a:pPr>
            <a:r>
              <a:rPr lang="zh-CN" altLang="en-US" sz="2000" dirty="0">
                <a:solidFill>
                  <a:schemeClr val="tx1"/>
                </a:solidFill>
              </a:rPr>
              <a:t>回顾自动微分的正反向模式和计算图中的自动微分</a:t>
            </a:r>
            <a:endParaRPr lang="en-US" altLang="zh-CN" sz="2000" dirty="0">
              <a:solidFill>
                <a:schemeClr val="tx1"/>
              </a:solidFill>
            </a:endParaRPr>
          </a:p>
          <a:p>
            <a:pPr marL="457200" indent="-457200">
              <a:buFont typeface="+mj-lt"/>
              <a:buAutoNum type="arabicPeriod"/>
            </a:pPr>
            <a:r>
              <a:rPr lang="zh-CN" altLang="en-US" sz="2000" dirty="0">
                <a:solidFill>
                  <a:schemeClr val="tx1"/>
                </a:solidFill>
              </a:rPr>
              <a:t>了解自动微分在深度学习中的一个实现表示</a:t>
            </a:r>
            <a:endParaRPr lang="en-US" altLang="zh-CN" sz="2000" dirty="0">
              <a:solidFill>
                <a:schemeClr val="tx1"/>
              </a:solidFill>
            </a:endParaRPr>
          </a:p>
        </p:txBody>
      </p:sp>
    </p:spTree>
    <p:extLst>
      <p:ext uri="{BB962C8B-B14F-4D97-AF65-F5344CB8AC3E}">
        <p14:creationId xmlns:p14="http://schemas.microsoft.com/office/powerpoint/2010/main" val="4073866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laceHolder 1"/>
          <p:cNvSpPr>
            <a:spLocks noGrp="1"/>
          </p:cNvSpPr>
          <p:nvPr>
            <p:ph type="title"/>
          </p:nvPr>
        </p:nvSpPr>
        <p:spPr>
          <a:xfrm>
            <a:off x="600677" y="468742"/>
            <a:ext cx="10963473" cy="589190"/>
          </a:xfrm>
          <a:prstGeom prst="rect">
            <a:avLst/>
          </a:prstGeom>
          <a:noFill/>
          <a:ln w="0">
            <a:noFill/>
          </a:ln>
        </p:spPr>
        <p:txBody>
          <a:bodyPr lIns="0" tIns="0" rIns="0" bIns="0" anchor="ctr">
            <a:noAutofit/>
          </a:bodyPr>
          <a:lstStyle/>
          <a:p>
            <a:pPr>
              <a:lnSpc>
                <a:spcPct val="100000"/>
              </a:lnSpc>
              <a:buNone/>
            </a:pPr>
            <a:r>
              <a:rPr lang="zh-CN" altLang="en-US" sz="2800" spc="-52" dirty="0">
                <a:solidFill>
                  <a:srgbClr val="C00000"/>
                </a:solidFill>
                <a:latin typeface="Segoe UI Semibold"/>
              </a:rPr>
              <a:t>深度学习训练流程：主要计算阶段</a:t>
            </a:r>
            <a:endParaRPr lang="en-US" sz="2800" spc="-52" dirty="0">
              <a:solidFill>
                <a:srgbClr val="C00000"/>
              </a:solidFill>
              <a:latin typeface="Segoe UI Semibold"/>
            </a:endParaRPr>
          </a:p>
        </p:txBody>
      </p:sp>
      <p:sp>
        <p:nvSpPr>
          <p:cNvPr id="396" name="PlaceHolder 2"/>
          <p:cNvSpPr>
            <a:spLocks noGrp="1"/>
          </p:cNvSpPr>
          <p:nvPr>
            <p:ph sz="half" idx="1"/>
          </p:nvPr>
        </p:nvSpPr>
        <p:spPr>
          <a:xfrm>
            <a:off x="623635" y="1600203"/>
            <a:ext cx="10963473" cy="316629"/>
          </a:xfrm>
          <a:prstGeom prst="rect">
            <a:avLst/>
          </a:prstGeom>
          <a:noFill/>
          <a:ln w="0">
            <a:noFill/>
          </a:ln>
        </p:spPr>
        <p:txBody>
          <a:bodyPr lIns="0" tIns="0" rIns="0" bIns="0" anchor="t">
            <a:noAutofit/>
          </a:bodyPr>
          <a:lstStyle/>
          <a:p>
            <a:pPr>
              <a:lnSpc>
                <a:spcPct val="100000"/>
              </a:lnSpc>
              <a:spcBef>
                <a:spcPts val="561"/>
              </a:spcBef>
              <a:buNone/>
              <a:tabLst>
                <a:tab pos="0" algn="l"/>
              </a:tabLst>
            </a:pPr>
            <a:r>
              <a:rPr lang="en-US" sz="1600" spc="-1" dirty="0">
                <a:solidFill>
                  <a:srgbClr val="384056"/>
                </a:solidFill>
                <a:latin typeface="Microsoft YaHei" panose="020B0503020204020204" pitchFamily="34" charset="-122"/>
                <a:ea typeface="Microsoft YaHei" panose="020B0503020204020204" pitchFamily="34" charset="-122"/>
              </a:rPr>
              <a:t>1. </a:t>
            </a:r>
            <a:r>
              <a:rPr lang="zh-CN" altLang="en-US" sz="1600" spc="-1" dirty="0">
                <a:solidFill>
                  <a:srgbClr val="384056"/>
                </a:solidFill>
                <a:latin typeface="Microsoft YaHei" panose="020B0503020204020204" pitchFamily="34" charset="-122"/>
                <a:ea typeface="Microsoft YaHei" panose="020B0503020204020204" pitchFamily="34" charset="-122"/>
              </a:rPr>
              <a:t>前向计算</a:t>
            </a:r>
            <a:r>
              <a:rPr lang="en-US" sz="1600" spc="-1" dirty="0">
                <a:solidFill>
                  <a:srgbClr val="384056"/>
                </a:solidFill>
                <a:latin typeface="Microsoft YaHei" panose="020B0503020204020204" pitchFamily="34" charset="-122"/>
                <a:ea typeface="Microsoft YaHei" panose="020B0503020204020204" pitchFamily="34" charset="-122"/>
              </a:rPr>
              <a:t>: </a:t>
            </a:r>
          </a:p>
        </p:txBody>
      </p:sp>
      <p:sp>
        <p:nvSpPr>
          <p:cNvPr id="577" name="Text Placeholder 198"/>
          <p:cNvSpPr/>
          <p:nvPr/>
        </p:nvSpPr>
        <p:spPr>
          <a:xfrm>
            <a:off x="623635" y="4063551"/>
            <a:ext cx="11018160" cy="246221"/>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spcBef>
                <a:spcPts val="561"/>
              </a:spcBef>
              <a:tabLst>
                <a:tab pos="0" algn="l"/>
              </a:tabLst>
            </a:pPr>
            <a:r>
              <a:rPr lang="en-US" sz="1600" spc="-1" dirty="0">
                <a:solidFill>
                  <a:srgbClr val="384056"/>
                </a:solidFill>
                <a:latin typeface="Microsoft YaHei" panose="020B0503020204020204" pitchFamily="34" charset="-122"/>
                <a:ea typeface="Microsoft YaHei" panose="020B0503020204020204" pitchFamily="34" charset="-122"/>
              </a:rPr>
              <a:t>2. </a:t>
            </a:r>
            <a:r>
              <a:rPr lang="zh-CN" altLang="en-US" sz="1600" spc="-1" dirty="0">
                <a:solidFill>
                  <a:srgbClr val="384056"/>
                </a:solidFill>
                <a:latin typeface="Microsoft YaHei" panose="020B0503020204020204" pitchFamily="34" charset="-122"/>
                <a:ea typeface="Microsoft YaHei" panose="020B0503020204020204" pitchFamily="34" charset="-122"/>
              </a:rPr>
              <a:t>反向计算：</a:t>
            </a:r>
            <a:endParaRPr lang="en-US" sz="1600" spc="-1" dirty="0">
              <a:solidFill>
                <a:srgbClr val="384056"/>
              </a:solidFill>
              <a:latin typeface="Microsoft YaHei" panose="020B0503020204020204" pitchFamily="34" charset="-122"/>
              <a:ea typeface="Microsoft YaHei" panose="020B0503020204020204" pitchFamily="34" charset="-122"/>
            </a:endParaRPr>
          </a:p>
        </p:txBody>
      </p:sp>
      <p:sp>
        <p:nvSpPr>
          <p:cNvPr id="586" name="Text Placeholder 198"/>
          <p:cNvSpPr/>
          <p:nvPr/>
        </p:nvSpPr>
        <p:spPr>
          <a:xfrm>
            <a:off x="573333" y="5661248"/>
            <a:ext cx="11018160" cy="246221"/>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spcBef>
                <a:spcPts val="561"/>
              </a:spcBef>
              <a:tabLst>
                <a:tab pos="0" algn="l"/>
              </a:tabLst>
            </a:pPr>
            <a:r>
              <a:rPr lang="en-US" sz="1600" spc="-1" dirty="0">
                <a:solidFill>
                  <a:srgbClr val="384056"/>
                </a:solidFill>
                <a:latin typeface="Microsoft YaHei" panose="020B0503020204020204" pitchFamily="34" charset="-122"/>
                <a:ea typeface="Microsoft YaHei" panose="020B0503020204020204" pitchFamily="34" charset="-122"/>
              </a:rPr>
              <a:t>3. </a:t>
            </a:r>
            <a:r>
              <a:rPr lang="zh-CN" altLang="en-US" sz="1600" spc="-1" dirty="0">
                <a:solidFill>
                  <a:srgbClr val="384056"/>
                </a:solidFill>
                <a:latin typeface="Microsoft YaHei" panose="020B0503020204020204" pitchFamily="34" charset="-122"/>
                <a:ea typeface="Microsoft YaHei" panose="020B0503020204020204" pitchFamily="34" charset="-122"/>
              </a:rPr>
              <a:t>更新可学习的权重参数：</a:t>
            </a:r>
            <a:r>
              <a:rPr lang="en-US" sz="1600" spc="-1" dirty="0">
                <a:solidFill>
                  <a:srgbClr val="384056"/>
                </a:solidFill>
                <a:latin typeface="Microsoft YaHei" panose="020B0503020204020204" pitchFamily="34" charset="-122"/>
                <a:ea typeface="Microsoft YaHei" panose="020B0503020204020204" pitchFamily="34" charset="-122"/>
              </a:rPr>
              <a:t> </a:t>
            </a:r>
          </a:p>
        </p:txBody>
      </p:sp>
      <p:pic>
        <p:nvPicPr>
          <p:cNvPr id="3" name="图片 2">
            <a:extLst>
              <a:ext uri="{FF2B5EF4-FFF2-40B4-BE49-F238E27FC236}">
                <a16:creationId xmlns:a16="http://schemas.microsoft.com/office/drawing/2014/main" id="{42F21462-3FB8-944C-AD62-0529D216B26A}"/>
              </a:ext>
            </a:extLst>
          </p:cNvPr>
          <p:cNvPicPr>
            <a:picLocks noChangeAspect="1"/>
          </p:cNvPicPr>
          <p:nvPr/>
        </p:nvPicPr>
        <p:blipFill>
          <a:blip r:embed="rId3"/>
          <a:stretch>
            <a:fillRect/>
          </a:stretch>
        </p:blipFill>
        <p:spPr>
          <a:xfrm>
            <a:off x="2858021" y="1196752"/>
            <a:ext cx="7234092" cy="2016224"/>
          </a:xfrm>
          <a:prstGeom prst="rect">
            <a:avLst/>
          </a:prstGeom>
        </p:spPr>
      </p:pic>
      <p:pic>
        <p:nvPicPr>
          <p:cNvPr id="2" name="图片 1">
            <a:extLst>
              <a:ext uri="{FF2B5EF4-FFF2-40B4-BE49-F238E27FC236}">
                <a16:creationId xmlns:a16="http://schemas.microsoft.com/office/drawing/2014/main" id="{8681B581-D06F-6B43-A708-6218458FD5F2}"/>
              </a:ext>
            </a:extLst>
          </p:cNvPr>
          <p:cNvPicPr>
            <a:picLocks noChangeAspect="1"/>
          </p:cNvPicPr>
          <p:nvPr/>
        </p:nvPicPr>
        <p:blipFill>
          <a:blip r:embed="rId4"/>
          <a:stretch>
            <a:fillRect/>
          </a:stretch>
        </p:blipFill>
        <p:spPr>
          <a:xfrm>
            <a:off x="4120873" y="3212976"/>
            <a:ext cx="7234092" cy="2895682"/>
          </a:xfrm>
          <a:prstGeom prst="rect">
            <a:avLst/>
          </a:prstGeom>
        </p:spPr>
      </p:pic>
    </p:spTree>
    <p:extLst>
      <p:ext uri="{BB962C8B-B14F-4D97-AF65-F5344CB8AC3E}">
        <p14:creationId xmlns:p14="http://schemas.microsoft.com/office/powerpoint/2010/main" val="2434486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laceHolder 1"/>
          <p:cNvSpPr>
            <a:spLocks noGrp="1"/>
          </p:cNvSpPr>
          <p:nvPr>
            <p:ph type="title"/>
          </p:nvPr>
        </p:nvSpPr>
        <p:spPr>
          <a:xfrm>
            <a:off x="589301" y="548680"/>
            <a:ext cx="10963473" cy="589190"/>
          </a:xfrm>
          <a:prstGeom prst="rect">
            <a:avLst/>
          </a:prstGeom>
          <a:noFill/>
          <a:ln w="0">
            <a:noFill/>
          </a:ln>
        </p:spPr>
        <p:txBody>
          <a:bodyPr lIns="0" tIns="0" rIns="0" bIns="0" anchor="ctr">
            <a:noAutofit/>
          </a:bodyPr>
          <a:lstStyle/>
          <a:p>
            <a:r>
              <a:rPr lang="zh-CN" altLang="en-US" sz="2800" spc="-52" dirty="0">
                <a:solidFill>
                  <a:srgbClr val="C00000"/>
                </a:solidFill>
                <a:latin typeface="Segoe UI Semibold"/>
              </a:rPr>
              <a:t>深度学习训练流程：数学表示</a:t>
            </a:r>
            <a:endParaRPr lang="en-US" altLang="en-US" sz="2800" spc="-52" dirty="0">
              <a:solidFill>
                <a:srgbClr val="C00000"/>
              </a:solidFill>
              <a:latin typeface="Segoe UI Semibold"/>
            </a:endParaRPr>
          </a:p>
        </p:txBody>
      </p:sp>
      <p:pic>
        <p:nvPicPr>
          <p:cNvPr id="6" name="图片 5">
            <a:extLst>
              <a:ext uri="{FF2B5EF4-FFF2-40B4-BE49-F238E27FC236}">
                <a16:creationId xmlns:a16="http://schemas.microsoft.com/office/drawing/2014/main" id="{71E69DBA-EBB5-5048-A67C-4D3F70E8B53B}"/>
              </a:ext>
            </a:extLst>
          </p:cNvPr>
          <p:cNvPicPr>
            <a:picLocks noChangeAspect="1"/>
          </p:cNvPicPr>
          <p:nvPr/>
        </p:nvPicPr>
        <p:blipFill>
          <a:blip r:embed="rId3"/>
          <a:stretch>
            <a:fillRect/>
          </a:stretch>
        </p:blipFill>
        <p:spPr>
          <a:xfrm>
            <a:off x="1161762" y="1386464"/>
            <a:ext cx="6729536" cy="4486357"/>
          </a:xfrm>
          <a:prstGeom prst="rect">
            <a:avLst/>
          </a:prstGeom>
        </p:spPr>
      </p:pic>
      <p:pic>
        <p:nvPicPr>
          <p:cNvPr id="7" name="图片 6">
            <a:extLst>
              <a:ext uri="{FF2B5EF4-FFF2-40B4-BE49-F238E27FC236}">
                <a16:creationId xmlns:a16="http://schemas.microsoft.com/office/drawing/2014/main" id="{7FD0F054-D378-A543-B26A-276660C92CDF}"/>
              </a:ext>
            </a:extLst>
          </p:cNvPr>
          <p:cNvPicPr>
            <a:picLocks noChangeAspect="1"/>
          </p:cNvPicPr>
          <p:nvPr/>
        </p:nvPicPr>
        <p:blipFill>
          <a:blip r:embed="rId4"/>
          <a:stretch>
            <a:fillRect/>
          </a:stretch>
        </p:blipFill>
        <p:spPr>
          <a:xfrm>
            <a:off x="7916962" y="4518123"/>
            <a:ext cx="2501900" cy="927100"/>
          </a:xfrm>
          <a:prstGeom prst="rect">
            <a:avLst/>
          </a:prstGeom>
        </p:spPr>
      </p:pic>
      <p:sp>
        <p:nvSpPr>
          <p:cNvPr id="8" name="矩形 7">
            <a:extLst>
              <a:ext uri="{FF2B5EF4-FFF2-40B4-BE49-F238E27FC236}">
                <a16:creationId xmlns:a16="http://schemas.microsoft.com/office/drawing/2014/main" id="{27981749-E42E-E142-8707-E01967121E6F}"/>
              </a:ext>
            </a:extLst>
          </p:cNvPr>
          <p:cNvSpPr/>
          <p:nvPr/>
        </p:nvSpPr>
        <p:spPr>
          <a:xfrm>
            <a:off x="7408456" y="1638854"/>
            <a:ext cx="3518912" cy="400110"/>
          </a:xfrm>
          <a:prstGeom prst="rect">
            <a:avLst/>
          </a:prstGeom>
        </p:spPr>
        <p:txBody>
          <a:bodyPr wrap="none">
            <a:spAutoFit/>
          </a:bodyPr>
          <a:lstStyle/>
          <a:p>
            <a:r>
              <a:rPr lang="zh-CN" altLang="en-US" sz="2000" dirty="0">
                <a:solidFill>
                  <a:srgbClr val="384056"/>
                </a:solidFill>
                <a:latin typeface="+mj-ea"/>
                <a:ea typeface="+mj-ea"/>
              </a:rPr>
              <a:t>复杂的带参数的高度非凸函数</a:t>
            </a:r>
          </a:p>
        </p:txBody>
      </p:sp>
      <p:pic>
        <p:nvPicPr>
          <p:cNvPr id="9" name="图片 8">
            <a:extLst>
              <a:ext uri="{FF2B5EF4-FFF2-40B4-BE49-F238E27FC236}">
                <a16:creationId xmlns:a16="http://schemas.microsoft.com/office/drawing/2014/main" id="{59D361A9-F203-EF4D-B733-A9414A632478}"/>
              </a:ext>
            </a:extLst>
          </p:cNvPr>
          <p:cNvPicPr>
            <a:picLocks noChangeAspect="1"/>
          </p:cNvPicPr>
          <p:nvPr/>
        </p:nvPicPr>
        <p:blipFill>
          <a:blip r:embed="rId5"/>
          <a:stretch>
            <a:fillRect/>
          </a:stretch>
        </p:blipFill>
        <p:spPr>
          <a:xfrm>
            <a:off x="7151687" y="3309560"/>
            <a:ext cx="4032449" cy="496435"/>
          </a:xfrm>
          <a:prstGeom prst="rect">
            <a:avLst/>
          </a:prstGeom>
        </p:spPr>
      </p:pic>
      <p:sp>
        <p:nvSpPr>
          <p:cNvPr id="2" name="矩形 1">
            <a:extLst>
              <a:ext uri="{FF2B5EF4-FFF2-40B4-BE49-F238E27FC236}">
                <a16:creationId xmlns:a16="http://schemas.microsoft.com/office/drawing/2014/main" id="{CC91252F-8CD5-7240-A4B6-3357B6B77832}"/>
              </a:ext>
            </a:extLst>
          </p:cNvPr>
          <p:cNvSpPr/>
          <p:nvPr/>
        </p:nvSpPr>
        <p:spPr>
          <a:xfrm>
            <a:off x="7754565" y="2849273"/>
            <a:ext cx="3058851" cy="400110"/>
          </a:xfrm>
          <a:prstGeom prst="rect">
            <a:avLst/>
          </a:prstGeom>
        </p:spPr>
        <p:txBody>
          <a:bodyPr wrap="none">
            <a:spAutoFit/>
          </a:bodyPr>
          <a:lstStyle/>
          <a:p>
            <a:r>
              <a:rPr lang="zh-CN" altLang="en-US" sz="2000" dirty="0">
                <a:solidFill>
                  <a:srgbClr val="384056"/>
                </a:solidFill>
                <a:latin typeface="+mj-ea"/>
                <a:ea typeface="+mj-ea"/>
              </a:rPr>
              <a:t>参数的一阶梯度迭代更新</a:t>
            </a:r>
          </a:p>
        </p:txBody>
      </p:sp>
    </p:spTree>
    <p:extLst>
      <p:ext uri="{BB962C8B-B14F-4D97-AF65-F5344CB8AC3E}">
        <p14:creationId xmlns:p14="http://schemas.microsoft.com/office/powerpoint/2010/main" val="3578228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DD72D3-8BF1-2A4E-BC16-0D5FACDDB9FA}"/>
              </a:ext>
            </a:extLst>
          </p:cNvPr>
          <p:cNvSpPr>
            <a:spLocks noGrp="1"/>
          </p:cNvSpPr>
          <p:nvPr>
            <p:ph type="title"/>
          </p:nvPr>
        </p:nvSpPr>
        <p:spPr/>
        <p:txBody>
          <a:bodyPr/>
          <a:lstStyle/>
          <a:p>
            <a:r>
              <a:rPr lang="zh-CN" altLang="en-US" sz="2800" spc="-52" dirty="0">
                <a:solidFill>
                  <a:srgbClr val="C00000"/>
                </a:solidFill>
                <a:latin typeface="Segoe UI Semibold"/>
              </a:rPr>
              <a:t>训练流程核心：求导</a:t>
            </a:r>
            <a:endParaRPr lang="en-US" altLang="zh-CN" sz="2800" spc="-52" dirty="0">
              <a:solidFill>
                <a:srgbClr val="C00000"/>
              </a:solidFill>
              <a:latin typeface="Segoe UI Semibold"/>
            </a:endParaRPr>
          </a:p>
        </p:txBody>
      </p:sp>
      <p:sp>
        <p:nvSpPr>
          <p:cNvPr id="1068" name="PlaceHolder 2"/>
          <p:cNvSpPr>
            <a:spLocks noGrp="1"/>
          </p:cNvSpPr>
          <p:nvPr>
            <p:ph sz="half" idx="1"/>
          </p:nvPr>
        </p:nvSpPr>
        <p:spPr>
          <a:xfrm>
            <a:off x="589301" y="3414000"/>
            <a:ext cx="10963473" cy="338554"/>
          </a:xfrm>
          <a:prstGeom prst="rect">
            <a:avLst/>
          </a:prstGeom>
          <a:noFill/>
          <a:ln w="0">
            <a:noFill/>
          </a:ln>
        </p:spPr>
        <p:txBody>
          <a:bodyPr lIns="0" tIns="0" rIns="0" bIns="0" anchor="t">
            <a:noAutofit/>
          </a:bodyPr>
          <a:lstStyle/>
          <a:p>
            <a:pPr marL="228600" indent="-228600">
              <a:lnSpc>
                <a:spcPct val="100000"/>
              </a:lnSpc>
              <a:spcBef>
                <a:spcPts val="561"/>
              </a:spcBef>
              <a:buClr>
                <a:srgbClr val="1A1A1A"/>
              </a:buClr>
              <a:buSzPct val="90000"/>
              <a:buFont typeface="Wingdings" charset="2"/>
              <a:buChar char=""/>
            </a:pPr>
            <a:r>
              <a:rPr lang="zh-CN" altLang="en-US" sz="2200" spc="-1" dirty="0">
                <a:solidFill>
                  <a:srgbClr val="384056"/>
                </a:solidFill>
                <a:latin typeface="+mj-ea"/>
                <a:ea typeface="+mj-ea"/>
              </a:rPr>
              <a:t>深度学习计算的核心：</a:t>
            </a:r>
            <a:r>
              <a:rPr lang="en-US" sz="2200" spc="-1" dirty="0" err="1">
                <a:solidFill>
                  <a:srgbClr val="384056"/>
                </a:solidFill>
                <a:latin typeface="+mj-ea"/>
                <a:ea typeface="+mj-ea"/>
              </a:rPr>
              <a:t>计算</a:t>
            </a:r>
            <a:r>
              <a:rPr lang="zh-CN" altLang="en-US" sz="2200" spc="-1" dirty="0">
                <a:solidFill>
                  <a:srgbClr val="384056"/>
                </a:solidFill>
                <a:latin typeface="+mj-ea"/>
                <a:ea typeface="+mj-ea"/>
              </a:rPr>
              <a:t>网络模型的</a:t>
            </a:r>
            <a:r>
              <a:rPr lang="en-US" sz="2200" spc="-1" dirty="0" err="1">
                <a:solidFill>
                  <a:srgbClr val="384056"/>
                </a:solidFill>
                <a:latin typeface="+mj-ea"/>
                <a:ea typeface="+mj-ea"/>
              </a:rPr>
              <a:t>参数</a:t>
            </a:r>
            <a:r>
              <a:rPr lang="zh-CN" altLang="en-US" sz="2200" spc="-1" dirty="0">
                <a:solidFill>
                  <a:srgbClr val="384056"/>
                </a:solidFill>
                <a:latin typeface="+mj-ea"/>
                <a:ea typeface="+mj-ea"/>
              </a:rPr>
              <a:t>，并</a:t>
            </a:r>
            <a:r>
              <a:rPr lang="en-US" sz="2200" spc="-1" dirty="0" err="1">
                <a:solidFill>
                  <a:srgbClr val="384056"/>
                </a:solidFill>
                <a:latin typeface="+mj-ea"/>
                <a:ea typeface="+mj-ea"/>
              </a:rPr>
              <a:t>更新</a:t>
            </a:r>
            <a:r>
              <a:rPr lang="zh-CN" altLang="en-US" sz="2200" spc="-1" dirty="0">
                <a:solidFill>
                  <a:srgbClr val="384056"/>
                </a:solidFill>
                <a:latin typeface="+mj-ea"/>
                <a:ea typeface="+mj-ea"/>
              </a:rPr>
              <a:t>其</a:t>
            </a:r>
            <a:r>
              <a:rPr lang="en-US" sz="2200" spc="-1" dirty="0" err="1">
                <a:solidFill>
                  <a:srgbClr val="384056"/>
                </a:solidFill>
                <a:latin typeface="+mj-ea"/>
                <a:ea typeface="+mj-ea"/>
              </a:rPr>
              <a:t>梯度</a:t>
            </a:r>
            <a:endParaRPr lang="en-US" sz="2200" spc="-1" dirty="0">
              <a:solidFill>
                <a:srgbClr val="384056"/>
              </a:solidFill>
              <a:latin typeface="+mj-ea"/>
              <a:ea typeface="+mj-ea"/>
            </a:endParaRPr>
          </a:p>
        </p:txBody>
      </p:sp>
      <mc:AlternateContent xmlns:mc="http://schemas.openxmlformats.org/markup-compatibility/2006" xmlns:a14="http://schemas.microsoft.com/office/drawing/2010/main">
        <mc:Choice Requires="a14">
          <p:sp>
            <p:nvSpPr>
              <p:cNvPr id="1069" name="Rectangle 3"/>
              <p:cNvSpPr/>
              <p:nvPr/>
            </p:nvSpPr>
            <p:spPr>
              <a:xfrm>
                <a:off x="2823687" y="3955671"/>
                <a:ext cx="3605900" cy="460211"/>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2400" spc="-1" dirty="0">
                    <a:solidFill>
                      <a:schemeClr val="tx1"/>
                    </a:solidFill>
                    <a:latin typeface="Segoe UI"/>
                  </a:rPr>
                  <a:t> </a:t>
                </a:r>
                <a14:m>
                  <m:oMath xmlns:m="http://schemas.openxmlformats.org/officeDocument/2006/math">
                    <m:r>
                      <a:rPr lang="en-US" altLang="zh-CN" sz="2400" b="0" i="1" spc="-1" smtClean="0">
                        <a:solidFill>
                          <a:schemeClr val="tx1"/>
                        </a:solidFill>
                        <a:latin typeface="Cambria Math" panose="02040503050406030204" pitchFamily="18" charset="0"/>
                      </a:rPr>
                      <m:t>𝐿</m:t>
                    </m:r>
                    <m:r>
                      <a:rPr lang="en-US" altLang="zh-CN" sz="2400" b="0" i="1" spc="-1" smtClean="0">
                        <a:solidFill>
                          <a:schemeClr val="tx1"/>
                        </a:solidFill>
                        <a:latin typeface="Cambria Math" panose="02040503050406030204" pitchFamily="18" charset="0"/>
                      </a:rPr>
                      <m:t>(</m:t>
                    </m:r>
                    <m:r>
                      <a:rPr lang="en-US" altLang="zh-CN" sz="2400" b="0" i="1" spc="-1" smtClean="0">
                        <a:solidFill>
                          <a:schemeClr val="tx1"/>
                        </a:solidFill>
                        <a:latin typeface="Cambria Math" panose="02040503050406030204" pitchFamily="18" charset="0"/>
                      </a:rPr>
                      <m:t>𝑤</m:t>
                    </m:r>
                    <m:r>
                      <a:rPr lang="en-US" altLang="zh-CN" sz="2400" b="0" i="1" spc="-1" smtClean="0">
                        <a:solidFill>
                          <a:schemeClr val="tx1"/>
                        </a:solidFill>
                        <a:latin typeface="Cambria Math" panose="02040503050406030204" pitchFamily="18" charset="0"/>
                      </a:rPr>
                      <m:t>)=</m:t>
                    </m:r>
                    <m:r>
                      <a:rPr lang="en-US" altLang="zh-CN" sz="2400" b="0" i="1" spc="-1" smtClean="0">
                        <a:solidFill>
                          <a:schemeClr val="tx1"/>
                        </a:solidFill>
                        <a:latin typeface="Cambria Math" panose="02040503050406030204" pitchFamily="18" charset="0"/>
                      </a:rPr>
                      <m:t>𝐿𝑜𝑠𝑠</m:t>
                    </m:r>
                    <m:r>
                      <a:rPr lang="en-US" altLang="zh-CN" sz="2400" b="0" i="1" spc="-1" smtClean="0">
                        <a:solidFill>
                          <a:schemeClr val="tx1"/>
                        </a:solidFill>
                        <a:latin typeface="Cambria Math" panose="02040503050406030204" pitchFamily="18" charset="0"/>
                      </a:rPr>
                      <m:t>(</m:t>
                    </m:r>
                    <m:r>
                      <a:rPr lang="en-US" altLang="zh-CN" sz="2400" b="0" i="1" spc="-1" smtClean="0">
                        <a:solidFill>
                          <a:schemeClr val="tx1"/>
                        </a:solidFill>
                        <a:latin typeface="Cambria Math" panose="02040503050406030204" pitchFamily="18" charset="0"/>
                      </a:rPr>
                      <m:t>𝑓</m:t>
                    </m:r>
                    <m:d>
                      <m:dPr>
                        <m:ctrlPr>
                          <a:rPr lang="en-US" altLang="zh-CN" sz="2400" b="0" i="1" spc="-1" smtClean="0">
                            <a:solidFill>
                              <a:schemeClr val="tx1"/>
                            </a:solidFill>
                            <a:latin typeface="Cambria Math" panose="02040503050406030204" pitchFamily="18" charset="0"/>
                          </a:rPr>
                        </m:ctrlPr>
                      </m:dPr>
                      <m:e>
                        <m:r>
                          <a:rPr lang="en-US" altLang="zh-CN" sz="2400" b="0" i="1" spc="-1" smtClean="0">
                            <a:solidFill>
                              <a:schemeClr val="tx1"/>
                            </a:solidFill>
                            <a:latin typeface="Cambria Math" panose="02040503050406030204" pitchFamily="18" charset="0"/>
                          </a:rPr>
                          <m:t>𝑤</m:t>
                        </m:r>
                        <m:r>
                          <a:rPr lang="en-US" altLang="zh-CN" sz="2400" b="0" i="1" spc="-1" smtClean="0">
                            <a:solidFill>
                              <a:schemeClr val="tx1"/>
                            </a:solidFill>
                            <a:latin typeface="Cambria Math" panose="02040503050406030204" pitchFamily="18" charset="0"/>
                          </a:rPr>
                          <m:t>, </m:t>
                        </m:r>
                        <m:sSub>
                          <m:sSubPr>
                            <m:ctrlPr>
                              <a:rPr lang="en-US" altLang="zh-CN" sz="2400" b="0" i="1" spc="-1" smtClean="0">
                                <a:solidFill>
                                  <a:schemeClr val="tx1"/>
                                </a:solidFill>
                                <a:latin typeface="Cambria Math" panose="02040503050406030204" pitchFamily="18" charset="0"/>
                              </a:rPr>
                            </m:ctrlPr>
                          </m:sSubPr>
                          <m:e>
                            <m:r>
                              <a:rPr lang="en-US" altLang="zh-CN" sz="2400" i="1" spc="-1">
                                <a:solidFill>
                                  <a:schemeClr val="tx1"/>
                                </a:solidFill>
                                <a:latin typeface="Cambria Math" panose="02040503050406030204" pitchFamily="18" charset="0"/>
                              </a:rPr>
                              <m:t>𝑥</m:t>
                            </m:r>
                          </m:e>
                          <m:sub>
                            <m:r>
                              <a:rPr lang="en-US" altLang="zh-CN" sz="2400" b="0" i="1" spc="-1" smtClean="0">
                                <a:solidFill>
                                  <a:schemeClr val="tx1"/>
                                </a:solidFill>
                                <a:latin typeface="Cambria Math" panose="02040503050406030204" pitchFamily="18" charset="0"/>
                              </a:rPr>
                              <m:t>𝑖</m:t>
                            </m:r>
                          </m:sub>
                        </m:sSub>
                      </m:e>
                    </m:d>
                    <m:r>
                      <a:rPr lang="en-US" altLang="zh-CN" sz="2400" b="0" i="1" spc="-1" smtClean="0">
                        <a:solidFill>
                          <a:schemeClr val="tx1"/>
                        </a:solidFill>
                        <a:latin typeface="Cambria Math" panose="02040503050406030204" pitchFamily="18" charset="0"/>
                      </a:rPr>
                      <m:t>,</m:t>
                    </m:r>
                    <m:sSub>
                      <m:sSubPr>
                        <m:ctrlPr>
                          <a:rPr lang="en-US" altLang="zh-CN" sz="2400" b="0" i="1" spc="-1" smtClean="0">
                            <a:solidFill>
                              <a:schemeClr val="tx1"/>
                            </a:solidFill>
                            <a:latin typeface="Cambria Math" panose="02040503050406030204" pitchFamily="18" charset="0"/>
                          </a:rPr>
                        </m:ctrlPr>
                      </m:sSubPr>
                      <m:e>
                        <m:r>
                          <a:rPr lang="en-US" altLang="zh-CN" sz="2400" i="1" spc="-1">
                            <a:solidFill>
                              <a:schemeClr val="tx1"/>
                            </a:solidFill>
                            <a:latin typeface="Cambria Math" panose="02040503050406030204" pitchFamily="18" charset="0"/>
                          </a:rPr>
                          <m:t>𝑦</m:t>
                        </m:r>
                      </m:e>
                      <m:sub>
                        <m:r>
                          <a:rPr lang="en-US" altLang="zh-CN" sz="2400" b="0" i="1" spc="-1" smtClean="0">
                            <a:solidFill>
                              <a:schemeClr val="tx1"/>
                            </a:solidFill>
                            <a:latin typeface="Cambria Math" panose="02040503050406030204" pitchFamily="18" charset="0"/>
                          </a:rPr>
                          <m:t>𝑖</m:t>
                        </m:r>
                      </m:sub>
                    </m:sSub>
                    <m:r>
                      <a:rPr lang="en-US" altLang="zh-CN" sz="2400" b="0" i="1" spc="-1" smtClean="0">
                        <a:solidFill>
                          <a:schemeClr val="tx1"/>
                        </a:solidFill>
                        <a:latin typeface="Cambria Math" panose="02040503050406030204" pitchFamily="18" charset="0"/>
                      </a:rPr>
                      <m:t>)</m:t>
                    </m:r>
                  </m:oMath>
                </a14:m>
                <a:endParaRPr lang="en-US" sz="2400" spc="-1" dirty="0">
                  <a:solidFill>
                    <a:schemeClr val="tx1"/>
                  </a:solidFill>
                  <a:latin typeface="Arial"/>
                </a:endParaRPr>
              </a:p>
            </p:txBody>
          </p:sp>
        </mc:Choice>
        <mc:Fallback xmlns="">
          <p:sp>
            <p:nvSpPr>
              <p:cNvPr id="1069" name="Rectangle 3"/>
              <p:cNvSpPr>
                <a:spLocks noRot="1" noChangeAspect="1" noMove="1" noResize="1" noEditPoints="1" noAdjustHandles="1" noChangeArrowheads="1" noChangeShapeType="1" noTextEdit="1"/>
              </p:cNvSpPr>
              <p:nvPr/>
            </p:nvSpPr>
            <p:spPr>
              <a:xfrm>
                <a:off x="2823687" y="3955671"/>
                <a:ext cx="3605900" cy="460211"/>
              </a:xfrm>
              <a:prstGeom prst="rect">
                <a:avLst/>
              </a:prstGeom>
              <a:blipFill>
                <a:blip r:embed="rId2"/>
                <a:stretch>
                  <a:fillRect r="-351" b="-15789"/>
                </a:stretch>
              </a:blipFill>
              <a:ln w="0">
                <a:noFill/>
              </a:ln>
            </p:spPr>
            <p:txBody>
              <a:bodyPr/>
              <a:lstStyle/>
              <a:p>
                <a:r>
                  <a:rPr lang="zh-CN" altLang="en-US">
                    <a:noFill/>
                  </a:rPr>
                  <a:t> </a:t>
                </a:r>
              </a:p>
            </p:txBody>
          </p:sp>
        </mc:Fallback>
      </mc:AlternateContent>
      <p:sp>
        <p:nvSpPr>
          <p:cNvPr id="1070" name="Text Placeholder 2"/>
          <p:cNvSpPr/>
          <p:nvPr/>
        </p:nvSpPr>
        <p:spPr>
          <a:xfrm>
            <a:off x="589301" y="5185848"/>
            <a:ext cx="11018160" cy="338554"/>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marL="228600" indent="-228600">
              <a:spcBef>
                <a:spcPts val="561"/>
              </a:spcBef>
              <a:buClr>
                <a:srgbClr val="1A1A1A"/>
              </a:buClr>
              <a:buSzPct val="90000"/>
              <a:buFont typeface="Wingdings" charset="2"/>
              <a:buChar char=""/>
            </a:pPr>
            <a:r>
              <a:rPr lang="zh-CN" altLang="en-US" sz="2200" b="1" dirty="0">
                <a:solidFill>
                  <a:srgbClr val="FFC000"/>
                </a:solidFill>
                <a:latin typeface="+mj-ea"/>
                <a:ea typeface="+mj-ea"/>
              </a:rPr>
              <a:t>自动微分：</a:t>
            </a:r>
            <a:r>
              <a:rPr lang="zh-CN" altLang="en-US" sz="2200" dirty="0">
                <a:solidFill>
                  <a:srgbClr val="384056"/>
                </a:solidFill>
                <a:latin typeface="+mj-ea"/>
                <a:ea typeface="+mj-ea"/>
              </a:rPr>
              <a:t>原子操作构成的复杂前向计算程序，关注自动生成高效的反向计算程序</a:t>
            </a:r>
            <a:endParaRPr lang="en-US" sz="2200" spc="-1" dirty="0">
              <a:solidFill>
                <a:srgbClr val="384056"/>
              </a:solidFill>
              <a:latin typeface="+mj-ea"/>
              <a:ea typeface="+mj-ea"/>
            </a:endParaRPr>
          </a:p>
        </p:txBody>
      </p:sp>
      <p:sp>
        <p:nvSpPr>
          <p:cNvPr id="3" name="虚尾箭头 2">
            <a:extLst>
              <a:ext uri="{FF2B5EF4-FFF2-40B4-BE49-F238E27FC236}">
                <a16:creationId xmlns:a16="http://schemas.microsoft.com/office/drawing/2014/main" id="{4452D221-8B80-604C-B423-8AE78E56CD8A}"/>
              </a:ext>
            </a:extLst>
          </p:cNvPr>
          <p:cNvSpPr/>
          <p:nvPr/>
        </p:nvSpPr>
        <p:spPr bwMode="auto">
          <a:xfrm>
            <a:off x="6712119" y="4029371"/>
            <a:ext cx="498556" cy="312810"/>
          </a:xfrm>
          <a:prstGeom prst="stripedRightArrow">
            <a:avLst/>
          </a:prstGeom>
          <a:solidFill>
            <a:srgbClr val="38405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rgbClr val="384056"/>
              </a:solidFill>
              <a:effectLst/>
              <a:latin typeface="Arial" charset="0"/>
              <a:ea typeface="SimSun" pitchFamily="2" charset="-122"/>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6D546619-D2D9-3947-B36F-B3D34179DC29}"/>
                  </a:ext>
                </a:extLst>
              </p:cNvPr>
              <p:cNvSpPr txBox="1"/>
              <p:nvPr/>
            </p:nvSpPr>
            <p:spPr>
              <a:xfrm>
                <a:off x="7648223" y="3919464"/>
                <a:ext cx="1455848" cy="496418"/>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f>
                        <m:fPr>
                          <m:type m:val="skw"/>
                          <m:ctrlPr>
                            <a:rPr kumimoji="1" lang="zh-CN" altLang="en-US" sz="2400" b="0" i="1" smtClean="0">
                              <a:solidFill>
                                <a:schemeClr val="tx1"/>
                              </a:solidFill>
                              <a:latin typeface="Cambria Math" panose="02040503050406030204" pitchFamily="18" charset="0"/>
                            </a:rPr>
                          </m:ctrlPr>
                        </m:fPr>
                        <m:num>
                          <m:r>
                            <a:rPr kumimoji="1" lang="zh-CN" altLang="en-US" sz="2400" i="1">
                              <a:solidFill>
                                <a:schemeClr val="tx1"/>
                              </a:solidFill>
                              <a:latin typeface="Cambria Math" panose="02040503050406030204" pitchFamily="18" charset="0"/>
                            </a:rPr>
                            <m:t>𝜎</m:t>
                          </m:r>
                          <m:r>
                            <a:rPr kumimoji="1" lang="en-US" altLang="zh-CN" sz="2400" i="1">
                              <a:solidFill>
                                <a:schemeClr val="tx1"/>
                              </a:solidFill>
                              <a:latin typeface="Cambria Math" panose="02040503050406030204" pitchFamily="18" charset="0"/>
                            </a:rPr>
                            <m:t>𝐿</m:t>
                          </m:r>
                          <m:r>
                            <a:rPr kumimoji="1" lang="en-US" altLang="zh-CN" sz="2400" b="0" i="1" smtClean="0">
                              <a:solidFill>
                                <a:schemeClr val="tx1"/>
                              </a:solidFill>
                              <a:latin typeface="Cambria Math" panose="02040503050406030204" pitchFamily="18" charset="0"/>
                            </a:rPr>
                            <m:t>(</m:t>
                          </m:r>
                          <m:r>
                            <a:rPr kumimoji="1" lang="en-US" altLang="zh-CN" sz="2400" b="0" i="1" smtClean="0">
                              <a:solidFill>
                                <a:schemeClr val="tx1"/>
                              </a:solidFill>
                              <a:latin typeface="Cambria Math" panose="02040503050406030204" pitchFamily="18" charset="0"/>
                            </a:rPr>
                            <m:t>𝑤</m:t>
                          </m:r>
                          <m:r>
                            <a:rPr kumimoji="1" lang="en-US" altLang="zh-CN" sz="2400" b="0" i="1" smtClean="0">
                              <a:solidFill>
                                <a:schemeClr val="tx1"/>
                              </a:solidFill>
                              <a:latin typeface="Cambria Math" panose="02040503050406030204" pitchFamily="18" charset="0"/>
                            </a:rPr>
                            <m:t>)</m:t>
                          </m:r>
                        </m:num>
                        <m:den>
                          <m:r>
                            <a:rPr kumimoji="1" lang="zh-CN" altLang="en-US" sz="2400" i="1">
                              <a:solidFill>
                                <a:schemeClr val="tx1"/>
                              </a:solidFill>
                              <a:latin typeface="Cambria Math" panose="02040503050406030204" pitchFamily="18" charset="0"/>
                            </a:rPr>
                            <m:t>𝜎</m:t>
                          </m:r>
                          <m:r>
                            <a:rPr kumimoji="1" lang="en-US" altLang="zh-CN" sz="2400" b="0" i="1" smtClean="0">
                              <a:solidFill>
                                <a:schemeClr val="tx1"/>
                              </a:solidFill>
                              <a:latin typeface="Cambria Math" panose="02040503050406030204" pitchFamily="18" charset="0"/>
                            </a:rPr>
                            <m:t>𝑤</m:t>
                          </m:r>
                        </m:den>
                      </m:f>
                    </m:oMath>
                  </m:oMathPara>
                </a14:m>
                <a:endParaRPr kumimoji="1" lang="zh-CN" altLang="en-US" sz="2400" b="0" dirty="0" err="1">
                  <a:solidFill>
                    <a:schemeClr val="tx1"/>
                  </a:solidFill>
                  <a:latin typeface="+mn-lt"/>
                </a:endParaRPr>
              </a:p>
            </p:txBody>
          </p:sp>
        </mc:Choice>
        <mc:Fallback xmlns="">
          <p:sp>
            <p:nvSpPr>
              <p:cNvPr id="4" name="文本框 3">
                <a:extLst>
                  <a:ext uri="{FF2B5EF4-FFF2-40B4-BE49-F238E27FC236}">
                    <a16:creationId xmlns:a16="http://schemas.microsoft.com/office/drawing/2014/main" id="{6D546619-D2D9-3947-B36F-B3D34179DC29}"/>
                  </a:ext>
                </a:extLst>
              </p:cNvPr>
              <p:cNvSpPr txBox="1">
                <a:spLocks noRot="1" noChangeAspect="1" noMove="1" noResize="1" noEditPoints="1" noAdjustHandles="1" noChangeArrowheads="1" noChangeShapeType="1" noTextEdit="1"/>
              </p:cNvSpPr>
              <p:nvPr/>
            </p:nvSpPr>
            <p:spPr>
              <a:xfrm>
                <a:off x="7648223" y="3919464"/>
                <a:ext cx="1455848" cy="496418"/>
              </a:xfrm>
              <a:prstGeom prst="rect">
                <a:avLst/>
              </a:prstGeom>
              <a:blipFill>
                <a:blip r:embed="rId3"/>
                <a:stretch>
                  <a:fillRect l="-862" t="-145000" r="-5172" b="-227500"/>
                </a:stretch>
              </a:blipFill>
            </p:spPr>
            <p:txBody>
              <a:bodyPr/>
              <a:lstStyle/>
              <a:p>
                <a:r>
                  <a:rPr lang="zh-CN" altLang="en-US">
                    <a:noFill/>
                  </a:rPr>
                  <a:t> </a:t>
                </a:r>
              </a:p>
            </p:txBody>
          </p:sp>
        </mc:Fallback>
      </mc:AlternateContent>
      <p:sp>
        <p:nvSpPr>
          <p:cNvPr id="14" name="Text Placeholder 2">
            <a:extLst>
              <a:ext uri="{FF2B5EF4-FFF2-40B4-BE49-F238E27FC236}">
                <a16:creationId xmlns:a16="http://schemas.microsoft.com/office/drawing/2014/main" id="{6C23D6D3-A6B6-5B4A-9978-97817A56F230}"/>
              </a:ext>
            </a:extLst>
          </p:cNvPr>
          <p:cNvSpPr/>
          <p:nvPr/>
        </p:nvSpPr>
        <p:spPr>
          <a:xfrm>
            <a:off x="589301" y="1647651"/>
            <a:ext cx="11018160" cy="338554"/>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marL="228600" indent="-228600">
              <a:spcBef>
                <a:spcPts val="561"/>
              </a:spcBef>
              <a:buClr>
                <a:srgbClr val="1A1A1A"/>
              </a:buClr>
              <a:buSzPct val="90000"/>
              <a:buFont typeface="Wingdings" charset="2"/>
              <a:buChar char=""/>
            </a:pPr>
            <a:r>
              <a:rPr lang="zh-CN" altLang="en-US" sz="2200" spc="-1" dirty="0">
                <a:solidFill>
                  <a:srgbClr val="384056"/>
                </a:solidFill>
                <a:latin typeface="+mj-ea"/>
                <a:ea typeface="+mj-ea"/>
              </a:rPr>
              <a:t>求导是一个经典的问题</a:t>
            </a:r>
            <a:endParaRPr lang="en-US" sz="2200" spc="-1" dirty="0">
              <a:solidFill>
                <a:srgbClr val="384056"/>
              </a:solidFill>
              <a:latin typeface="+mj-ea"/>
              <a:ea typeface="+mj-ea"/>
            </a:endParaRPr>
          </a:p>
        </p:txBody>
      </p:sp>
      <mc:AlternateContent xmlns:mc="http://schemas.openxmlformats.org/markup-compatibility/2006" xmlns:a14="http://schemas.microsoft.com/office/drawing/2010/main">
        <mc:Choice Requires="a14">
          <p:sp>
            <p:nvSpPr>
              <p:cNvPr id="15" name="Rectangle 6">
                <a:extLst>
                  <a:ext uri="{FF2B5EF4-FFF2-40B4-BE49-F238E27FC236}">
                    <a16:creationId xmlns:a16="http://schemas.microsoft.com/office/drawing/2014/main" id="{2462DCC5-0202-9B4D-842E-9977756D562D}"/>
                  </a:ext>
                </a:extLst>
              </p:cNvPr>
              <p:cNvSpPr txBox="1"/>
              <p:nvPr/>
            </p:nvSpPr>
            <p:spPr>
              <a:xfrm>
                <a:off x="2246621" y="2189175"/>
                <a:ext cx="7607520" cy="461160"/>
              </a:xfrm>
              <a:prstGeom prst="rect">
                <a:avLst/>
              </a:prstGeom>
            </p:spPr>
            <p:txBody>
              <a:bodyPr/>
              <a:lstStyle/>
              <a:p>
                <a:pPr/>
                <a14:m>
                  <m:oMathPara xmlns:m="http://schemas.openxmlformats.org/officeDocument/2006/math">
                    <m:oMathParaPr>
                      <m:jc m:val="centerGroup"/>
                    </m:oMathParaPr>
                    <m:oMath xmlns:m="http://schemas.openxmlformats.org/officeDocument/2006/math">
                      <m:r>
                        <a:rPr lang="ar-AE" sz="2400" smtClean="0">
                          <a:solidFill>
                            <a:schemeClr val="tx1"/>
                          </a:solidFill>
                          <a:latin typeface="Cambria Math" panose="02040503050406030204" pitchFamily="18" charset="0"/>
                        </a:rPr>
                        <m:t>𝐿</m:t>
                      </m:r>
                      <m:d>
                        <m:dPr>
                          <m:ctrlPr>
                            <a:rPr lang="ar-AE" sz="2400" i="1">
                              <a:solidFill>
                                <a:schemeClr val="tx1"/>
                              </a:solidFill>
                              <a:latin typeface="Cambria Math" panose="02040503050406030204" pitchFamily="18" charset="0"/>
                            </a:rPr>
                          </m:ctrlPr>
                        </m:dPr>
                        <m:e>
                          <m:r>
                            <a:rPr lang="ar-AE" sz="2400">
                              <a:solidFill>
                                <a:schemeClr val="tx1"/>
                              </a:solidFill>
                              <a:latin typeface="Cambria Math" panose="02040503050406030204" pitchFamily="18" charset="0"/>
                            </a:rPr>
                            <m:t>𝑥</m:t>
                          </m:r>
                        </m:e>
                      </m:d>
                      <m:r>
                        <a:rPr lang="ar-AE" sz="2400">
                          <a:solidFill>
                            <a:schemeClr val="tx1"/>
                          </a:solidFill>
                          <a:latin typeface="Cambria Math" panose="02040503050406030204" pitchFamily="18" charset="0"/>
                        </a:rPr>
                        <m:t>=</m:t>
                      </m:r>
                      <m:r>
                        <a:rPr lang="ar-AE" sz="2400">
                          <a:solidFill>
                            <a:schemeClr val="tx1"/>
                          </a:solidFill>
                          <a:latin typeface="Cambria Math" panose="02040503050406030204" pitchFamily="18" charset="0"/>
                        </a:rPr>
                        <m:t>𝑒𝑥𝑝</m:t>
                      </m:r>
                      <m:d>
                        <m:dPr>
                          <m:ctrlPr>
                            <a:rPr lang="ar-AE" sz="2400" i="1">
                              <a:solidFill>
                                <a:schemeClr val="tx1"/>
                              </a:solidFill>
                              <a:latin typeface="Cambria Math" panose="02040503050406030204" pitchFamily="18" charset="0"/>
                            </a:rPr>
                          </m:ctrlPr>
                        </m:dPr>
                        <m:e>
                          <m:r>
                            <a:rPr lang="ar-AE" sz="2400">
                              <a:solidFill>
                                <a:schemeClr val="tx1"/>
                              </a:solidFill>
                              <a:latin typeface="Cambria Math" panose="02040503050406030204" pitchFamily="18" charset="0"/>
                            </a:rPr>
                            <m:t>𝑒𝑥𝑝</m:t>
                          </m:r>
                          <m:d>
                            <m:dPr>
                              <m:ctrlPr>
                                <a:rPr lang="ar-AE" sz="2400" i="1">
                                  <a:solidFill>
                                    <a:schemeClr val="tx1"/>
                                  </a:solidFill>
                                  <a:latin typeface="Cambria Math" panose="02040503050406030204" pitchFamily="18" charset="0"/>
                                </a:rPr>
                              </m:ctrlPr>
                            </m:dPr>
                            <m:e>
                              <m:r>
                                <a:rPr lang="ar-AE" sz="2400">
                                  <a:solidFill>
                                    <a:schemeClr val="tx1"/>
                                  </a:solidFill>
                                  <a:latin typeface="Cambria Math" panose="02040503050406030204" pitchFamily="18" charset="0"/>
                                </a:rPr>
                                <m:t>𝑥</m:t>
                              </m:r>
                            </m:e>
                          </m:d>
                          <m:r>
                            <a:rPr lang="ar-AE" sz="2400">
                              <a:solidFill>
                                <a:schemeClr val="tx1"/>
                              </a:solidFill>
                              <a:latin typeface="Cambria Math" panose="02040503050406030204" pitchFamily="18" charset="0"/>
                            </a:rPr>
                            <m:t>+</m:t>
                          </m:r>
                          <m:sSup>
                            <m:sSupPr>
                              <m:ctrlPr>
                                <a:rPr lang="ar-AE" sz="2400" i="1">
                                  <a:solidFill>
                                    <a:schemeClr val="tx1"/>
                                  </a:solidFill>
                                  <a:latin typeface="Cambria Math" panose="02040503050406030204" pitchFamily="18" charset="0"/>
                                </a:rPr>
                              </m:ctrlPr>
                            </m:sSupPr>
                            <m:e>
                              <m:r>
                                <a:rPr lang="ar-AE" sz="2400">
                                  <a:solidFill>
                                    <a:schemeClr val="tx1"/>
                                  </a:solidFill>
                                  <a:latin typeface="Cambria Math" panose="02040503050406030204" pitchFamily="18" charset="0"/>
                                </a:rPr>
                                <m:t>𝑒𝑥𝑝</m:t>
                              </m:r>
                              <m:d>
                                <m:dPr>
                                  <m:ctrlPr>
                                    <a:rPr lang="ar-AE" sz="2400" i="1">
                                      <a:solidFill>
                                        <a:schemeClr val="tx1"/>
                                      </a:solidFill>
                                      <a:latin typeface="Cambria Math" panose="02040503050406030204" pitchFamily="18" charset="0"/>
                                    </a:rPr>
                                  </m:ctrlPr>
                                </m:dPr>
                                <m:e>
                                  <m:r>
                                    <a:rPr lang="ar-AE" sz="2400">
                                      <a:solidFill>
                                        <a:schemeClr val="tx1"/>
                                      </a:solidFill>
                                      <a:latin typeface="Cambria Math" panose="02040503050406030204" pitchFamily="18" charset="0"/>
                                    </a:rPr>
                                    <m:t>𝑥</m:t>
                                  </m:r>
                                </m:e>
                              </m:d>
                            </m:e>
                            <m:sup>
                              <m:r>
                                <a:rPr lang="ar-AE" sz="2400">
                                  <a:solidFill>
                                    <a:schemeClr val="tx1"/>
                                  </a:solidFill>
                                  <a:latin typeface="Cambria Math" panose="02040503050406030204" pitchFamily="18" charset="0"/>
                                </a:rPr>
                                <m:t>2</m:t>
                              </m:r>
                            </m:sup>
                          </m:sSup>
                        </m:e>
                      </m:d>
                      <m:r>
                        <a:rPr lang="ar-AE" sz="2400">
                          <a:solidFill>
                            <a:schemeClr val="tx1"/>
                          </a:solidFill>
                          <a:latin typeface="Cambria Math" panose="02040503050406030204" pitchFamily="18" charset="0"/>
                        </a:rPr>
                        <m:t>+</m:t>
                      </m:r>
                      <m:r>
                        <a:rPr lang="ar-AE" sz="2400">
                          <a:solidFill>
                            <a:schemeClr val="tx1"/>
                          </a:solidFill>
                          <a:latin typeface="Cambria Math" panose="02040503050406030204" pitchFamily="18" charset="0"/>
                        </a:rPr>
                        <m:t>𝑠𝑖𝑛</m:t>
                      </m:r>
                      <m:r>
                        <a:rPr lang="ar-AE" sz="2400">
                          <a:solidFill>
                            <a:schemeClr val="tx1"/>
                          </a:solidFill>
                          <a:latin typeface="Cambria Math" panose="02040503050406030204" pitchFamily="18" charset="0"/>
                        </a:rPr>
                        <m:t>⁡</m:t>
                      </m:r>
                      <m:d>
                        <m:dPr>
                          <m:ctrlPr>
                            <a:rPr lang="ar-AE" sz="2400" i="1">
                              <a:solidFill>
                                <a:schemeClr val="tx1"/>
                              </a:solidFill>
                              <a:latin typeface="Cambria Math" panose="02040503050406030204" pitchFamily="18" charset="0"/>
                            </a:rPr>
                          </m:ctrlPr>
                        </m:dPr>
                        <m:e>
                          <m:r>
                            <a:rPr lang="ar-AE" sz="2400">
                              <a:solidFill>
                                <a:schemeClr val="tx1"/>
                              </a:solidFill>
                              <a:latin typeface="Cambria Math" panose="02040503050406030204" pitchFamily="18" charset="0"/>
                            </a:rPr>
                            <m:t>𝑒𝑥𝑝</m:t>
                          </m:r>
                          <m:d>
                            <m:dPr>
                              <m:ctrlPr>
                                <a:rPr lang="ar-AE" sz="2400" i="1">
                                  <a:solidFill>
                                    <a:schemeClr val="tx1"/>
                                  </a:solidFill>
                                  <a:latin typeface="Cambria Math" panose="02040503050406030204" pitchFamily="18" charset="0"/>
                                </a:rPr>
                              </m:ctrlPr>
                            </m:dPr>
                            <m:e>
                              <m:r>
                                <a:rPr lang="ar-AE" sz="2400">
                                  <a:solidFill>
                                    <a:schemeClr val="tx1"/>
                                  </a:solidFill>
                                  <a:latin typeface="Cambria Math" panose="02040503050406030204" pitchFamily="18" charset="0"/>
                                </a:rPr>
                                <m:t>𝑥</m:t>
                              </m:r>
                            </m:e>
                          </m:d>
                          <m:r>
                            <a:rPr lang="ar-AE" sz="2400">
                              <a:solidFill>
                                <a:schemeClr val="tx1"/>
                              </a:solidFill>
                              <a:latin typeface="Cambria Math" panose="02040503050406030204" pitchFamily="18" charset="0"/>
                            </a:rPr>
                            <m:t>+</m:t>
                          </m:r>
                          <m:sSup>
                            <m:sSupPr>
                              <m:ctrlPr>
                                <a:rPr lang="ar-AE" sz="2400" i="1">
                                  <a:solidFill>
                                    <a:schemeClr val="tx1"/>
                                  </a:solidFill>
                                  <a:latin typeface="Cambria Math" panose="02040503050406030204" pitchFamily="18" charset="0"/>
                                </a:rPr>
                              </m:ctrlPr>
                            </m:sSupPr>
                            <m:e>
                              <m:r>
                                <a:rPr lang="ar-AE" sz="2400">
                                  <a:solidFill>
                                    <a:schemeClr val="tx1"/>
                                  </a:solidFill>
                                  <a:latin typeface="Cambria Math" panose="02040503050406030204" pitchFamily="18" charset="0"/>
                                </a:rPr>
                                <m:t>𝑒𝑥𝑝</m:t>
                              </m:r>
                              <m:d>
                                <m:dPr>
                                  <m:ctrlPr>
                                    <a:rPr lang="ar-AE" sz="2400" i="1">
                                      <a:solidFill>
                                        <a:schemeClr val="tx1"/>
                                      </a:solidFill>
                                      <a:latin typeface="Cambria Math" panose="02040503050406030204" pitchFamily="18" charset="0"/>
                                    </a:rPr>
                                  </m:ctrlPr>
                                </m:dPr>
                                <m:e>
                                  <m:r>
                                    <a:rPr lang="ar-AE" sz="2400">
                                      <a:solidFill>
                                        <a:schemeClr val="tx1"/>
                                      </a:solidFill>
                                      <a:latin typeface="Cambria Math" panose="02040503050406030204" pitchFamily="18" charset="0"/>
                                    </a:rPr>
                                    <m:t>𝑥</m:t>
                                  </m:r>
                                </m:e>
                              </m:d>
                            </m:e>
                            <m:sup>
                              <m:r>
                                <a:rPr lang="ar-AE" sz="2400">
                                  <a:solidFill>
                                    <a:schemeClr val="tx1"/>
                                  </a:solidFill>
                                  <a:latin typeface="Cambria Math" panose="02040503050406030204" pitchFamily="18" charset="0"/>
                                </a:rPr>
                                <m:t>2</m:t>
                              </m:r>
                            </m:sup>
                          </m:sSup>
                        </m:e>
                      </m:d>
                    </m:oMath>
                  </m:oMathPara>
                </a14:m>
                <a:endParaRPr lang="ar-AE" sz="2400" dirty="0">
                  <a:solidFill>
                    <a:schemeClr val="tx1"/>
                  </a:solidFill>
                </a:endParaRPr>
              </a:p>
            </p:txBody>
          </p:sp>
        </mc:Choice>
        <mc:Fallback xmlns="">
          <p:sp>
            <p:nvSpPr>
              <p:cNvPr id="15" name="Rectangle 6">
                <a:extLst>
                  <a:ext uri="{FF2B5EF4-FFF2-40B4-BE49-F238E27FC236}">
                    <a16:creationId xmlns:a16="http://schemas.microsoft.com/office/drawing/2014/main" id="{2462DCC5-0202-9B4D-842E-9977756D562D}"/>
                  </a:ext>
                </a:extLst>
              </p:cNvPr>
              <p:cNvSpPr txBox="1">
                <a:spLocks noRot="1" noChangeAspect="1" noMove="1" noResize="1" noEditPoints="1" noAdjustHandles="1" noChangeArrowheads="1" noChangeShapeType="1" noTextEdit="1"/>
              </p:cNvSpPr>
              <p:nvPr/>
            </p:nvSpPr>
            <p:spPr>
              <a:xfrm>
                <a:off x="2246621" y="2189175"/>
                <a:ext cx="7607520" cy="461160"/>
              </a:xfrm>
              <a:prstGeom prst="rect">
                <a:avLst/>
              </a:prstGeom>
              <a:blipFill>
                <a:blip r:embed="rId4"/>
                <a:stretch>
                  <a:fillRect t="-7895" r="-2167" b="-236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5445829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2330CFA-4533-C34E-8198-AE5D9FB5DA42}"/>
              </a:ext>
            </a:extLst>
          </p:cNvPr>
          <p:cNvSpPr/>
          <p:nvPr/>
        </p:nvSpPr>
        <p:spPr>
          <a:xfrm>
            <a:off x="409749" y="1700808"/>
            <a:ext cx="4781242" cy="4390946"/>
          </a:xfrm>
          <a:prstGeom prst="rect">
            <a:avLst/>
          </a:prstGeom>
          <a:solidFill>
            <a:srgbClr val="384056"/>
          </a:solidFill>
        </p:spPr>
        <p:txBody>
          <a:bodyPr wrap="square">
            <a:spAutoFit/>
          </a:bodyPr>
          <a:lstStyle/>
          <a:p>
            <a:pPr>
              <a:lnSpc>
                <a:spcPct val="130000"/>
              </a:lnSpc>
            </a:pPr>
            <a:r>
              <a:rPr lang="en-US" altLang="zh-CN" sz="1200" dirty="0">
                <a:solidFill>
                  <a:srgbClr val="569CD6"/>
                </a:solidFill>
                <a:latin typeface="Menlo" panose="020B0609030804020204" pitchFamily="49" charset="0"/>
              </a:rPr>
              <a:t>class</a:t>
            </a:r>
            <a:r>
              <a:rPr lang="en-US" altLang="zh-CN" sz="1200" dirty="0">
                <a:solidFill>
                  <a:srgbClr val="D4D4D4"/>
                </a:solidFill>
                <a:latin typeface="Menlo" panose="020B0609030804020204" pitchFamily="49" charset="0"/>
              </a:rPr>
              <a:t> </a:t>
            </a:r>
            <a:r>
              <a:rPr lang="en-US" altLang="zh-CN" sz="1200" dirty="0">
                <a:solidFill>
                  <a:srgbClr val="4EC9B0"/>
                </a:solidFill>
                <a:latin typeface="Menlo" panose="020B0609030804020204" pitchFamily="49" charset="0"/>
              </a:rPr>
              <a:t>LeNet</a:t>
            </a:r>
            <a:r>
              <a:rPr lang="en-US" altLang="zh-CN" sz="1200" dirty="0">
                <a:solidFill>
                  <a:srgbClr val="D4D4D4"/>
                </a:solidFill>
                <a:latin typeface="Menlo" panose="020B0609030804020204" pitchFamily="49" charset="0"/>
              </a:rPr>
              <a:t>(</a:t>
            </a:r>
            <a:r>
              <a:rPr lang="en-US" altLang="zh-CN" sz="1200" dirty="0" err="1">
                <a:solidFill>
                  <a:srgbClr val="4EC9B0"/>
                </a:solidFill>
                <a:latin typeface="Menlo" panose="020B0609030804020204" pitchFamily="49" charset="0"/>
              </a:rPr>
              <a:t>nn</a:t>
            </a:r>
            <a:r>
              <a:rPr lang="en-US" altLang="zh-CN" sz="1200" dirty="0" err="1">
                <a:solidFill>
                  <a:srgbClr val="D4D4D4"/>
                </a:solidFill>
                <a:latin typeface="Menlo" panose="020B0609030804020204" pitchFamily="49" charset="0"/>
              </a:rPr>
              <a:t>.</a:t>
            </a:r>
            <a:r>
              <a:rPr lang="en-US" altLang="zh-CN" sz="1200" dirty="0" err="1">
                <a:solidFill>
                  <a:srgbClr val="4EC9B0"/>
                </a:solidFill>
                <a:latin typeface="Menlo" panose="020B0609030804020204" pitchFamily="49" charset="0"/>
              </a:rPr>
              <a:t>Module</a:t>
            </a:r>
            <a:r>
              <a:rPr lang="en-US" altLang="zh-CN" sz="1200" dirty="0">
                <a:solidFill>
                  <a:srgbClr val="D4D4D4"/>
                </a:solidFill>
                <a:latin typeface="Menlo" panose="020B0609030804020204" pitchFamily="49" charset="0"/>
              </a:rPr>
              <a:t>):</a:t>
            </a:r>
          </a:p>
          <a:p>
            <a:pPr>
              <a:lnSpc>
                <a:spcPct val="130000"/>
              </a:lnSpc>
            </a:pPr>
            <a:endParaRPr lang="en-US" altLang="zh-CN" sz="1200" dirty="0">
              <a:solidFill>
                <a:srgbClr val="D4D4D4"/>
              </a:solidFill>
              <a:latin typeface="Menlo" panose="020B0609030804020204" pitchFamily="49" charset="0"/>
            </a:endParaRPr>
          </a:p>
          <a:p>
            <a:pPr>
              <a:lnSpc>
                <a:spcPct val="130000"/>
              </a:lnSpc>
            </a:pPr>
            <a:r>
              <a:rPr lang="en-US" altLang="zh-CN" sz="1200" dirty="0">
                <a:solidFill>
                  <a:srgbClr val="569CD6"/>
                </a:solidFill>
                <a:latin typeface="Menlo" panose="020B0609030804020204" pitchFamily="49" charset="0"/>
              </a:rPr>
              <a:t>def</a:t>
            </a:r>
            <a:r>
              <a:rPr lang="en-US" altLang="zh-CN" sz="1200" dirty="0">
                <a:solidFill>
                  <a:srgbClr val="D4D4D4"/>
                </a:solidFill>
                <a:latin typeface="Menlo" panose="020B0609030804020204" pitchFamily="49" charset="0"/>
              </a:rPr>
              <a:t> </a:t>
            </a:r>
            <a:r>
              <a:rPr lang="en-US" altLang="zh-CN" sz="1200" dirty="0">
                <a:solidFill>
                  <a:srgbClr val="DCDCAA"/>
                </a:solidFill>
                <a:latin typeface="Menlo" panose="020B0609030804020204" pitchFamily="49" charset="0"/>
              </a:rPr>
              <a:t>__</a:t>
            </a:r>
            <a:r>
              <a:rPr lang="en-US" altLang="zh-CN" sz="1200" dirty="0" err="1">
                <a:solidFill>
                  <a:srgbClr val="DCDCAA"/>
                </a:solidFill>
                <a:latin typeface="Menlo" panose="020B0609030804020204" pitchFamily="49" charset="0"/>
              </a:rPr>
              <a:t>init</a:t>
            </a:r>
            <a:r>
              <a:rPr lang="en-US" altLang="zh-CN" sz="1200" dirty="0">
                <a:solidFill>
                  <a:srgbClr val="DCDCAA"/>
                </a:solidFill>
                <a:latin typeface="Menlo" panose="020B0609030804020204" pitchFamily="49" charset="0"/>
              </a:rPr>
              <a:t>__</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self</a:t>
            </a:r>
            <a:r>
              <a:rPr lang="en-US" altLang="zh-CN" sz="1200" dirty="0">
                <a:solidFill>
                  <a:srgbClr val="D4D4D4"/>
                </a:solidFill>
                <a:latin typeface="Menlo" panose="020B0609030804020204" pitchFamily="49" charset="0"/>
              </a:rPr>
              <a:t>):</a:t>
            </a:r>
          </a:p>
          <a:p>
            <a:pPr marL="317500">
              <a:lnSpc>
                <a:spcPct val="130000"/>
              </a:lnSpc>
            </a:pPr>
            <a:r>
              <a:rPr lang="en-US" altLang="zh-CN" sz="1200" dirty="0">
                <a:solidFill>
                  <a:srgbClr val="4EC9B0"/>
                </a:solidFill>
                <a:latin typeface="Menlo" panose="020B0609030804020204" pitchFamily="49" charset="0"/>
              </a:rPr>
              <a:t>super</a:t>
            </a:r>
            <a:r>
              <a:rPr lang="en-US" altLang="zh-CN" sz="1200" dirty="0">
                <a:solidFill>
                  <a:srgbClr val="D4D4D4"/>
                </a:solidFill>
                <a:latin typeface="Menlo" panose="020B0609030804020204" pitchFamily="49" charset="0"/>
              </a:rPr>
              <a:t>(</a:t>
            </a:r>
            <a:r>
              <a:rPr lang="en-US" altLang="zh-CN" sz="1200" dirty="0">
                <a:solidFill>
                  <a:srgbClr val="4EC9B0"/>
                </a:solidFill>
                <a:latin typeface="Menlo" panose="020B0609030804020204" pitchFamily="49" charset="0"/>
              </a:rPr>
              <a:t>LeNet</a:t>
            </a:r>
            <a:r>
              <a:rPr lang="en-US" altLang="zh-CN" sz="1200" dirty="0">
                <a:solidFill>
                  <a:srgbClr val="D4D4D4"/>
                </a:solidFill>
                <a:latin typeface="Menlo" panose="020B0609030804020204" pitchFamily="49" charset="0"/>
              </a:rPr>
              <a:t>, </a:t>
            </a:r>
            <a:r>
              <a:rPr lang="en-US" altLang="zh-CN" sz="1200" dirty="0">
                <a:solidFill>
                  <a:srgbClr val="9CDCFE"/>
                </a:solidFill>
                <a:latin typeface="Menlo" panose="020B0609030804020204" pitchFamily="49" charset="0"/>
              </a:rPr>
              <a:t>self</a:t>
            </a:r>
            <a:r>
              <a:rPr lang="en-US" altLang="zh-CN" sz="1200" dirty="0">
                <a:solidFill>
                  <a:srgbClr val="D4D4D4"/>
                </a:solidFill>
                <a:latin typeface="Menlo" panose="020B0609030804020204" pitchFamily="49" charset="0"/>
              </a:rPr>
              <a:t>).</a:t>
            </a:r>
            <a:r>
              <a:rPr lang="en-US" altLang="zh-CN" sz="1200" dirty="0">
                <a:solidFill>
                  <a:srgbClr val="DCDCAA"/>
                </a:solidFill>
                <a:latin typeface="Menlo" panose="020B0609030804020204" pitchFamily="49" charset="0"/>
              </a:rPr>
              <a:t>__</a:t>
            </a:r>
            <a:r>
              <a:rPr lang="en-US" altLang="zh-CN" sz="1200" dirty="0" err="1">
                <a:solidFill>
                  <a:srgbClr val="DCDCAA"/>
                </a:solidFill>
                <a:latin typeface="Menlo" panose="020B0609030804020204" pitchFamily="49" charset="0"/>
              </a:rPr>
              <a:t>init</a:t>
            </a:r>
            <a:r>
              <a:rPr lang="en-US" altLang="zh-CN" sz="1200" dirty="0">
                <a:solidFill>
                  <a:srgbClr val="DCDCAA"/>
                </a:solidFill>
                <a:latin typeface="Menlo" panose="020B0609030804020204" pitchFamily="49" charset="0"/>
              </a:rPr>
              <a:t>__</a:t>
            </a:r>
            <a:r>
              <a:rPr lang="en-US" altLang="zh-CN" sz="1200" dirty="0">
                <a:solidFill>
                  <a:srgbClr val="D4D4D4"/>
                </a:solidFill>
                <a:latin typeface="Menlo" panose="020B0609030804020204" pitchFamily="49" charset="0"/>
              </a:rPr>
              <a:t>()</a:t>
            </a:r>
          </a:p>
          <a:p>
            <a:pPr marL="317500">
              <a:lnSpc>
                <a:spcPct val="130000"/>
              </a:lnSpc>
            </a:pPr>
            <a:r>
              <a:rPr lang="en-US" altLang="zh-CN" sz="1200" dirty="0">
                <a:solidFill>
                  <a:srgbClr val="9CDCFE"/>
                </a:solidFill>
                <a:latin typeface="Menlo" panose="020B0609030804020204" pitchFamily="49" charset="0"/>
              </a:rPr>
              <a:t>self</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conv1</a:t>
            </a:r>
            <a:r>
              <a:rPr lang="en-US" altLang="zh-CN" sz="1200" dirty="0">
                <a:solidFill>
                  <a:srgbClr val="D4D4D4"/>
                </a:solidFill>
                <a:latin typeface="Menlo" panose="020B0609030804020204" pitchFamily="49" charset="0"/>
              </a:rPr>
              <a:t> = nn.Conv2d(</a:t>
            </a:r>
            <a:r>
              <a:rPr lang="en-US" altLang="zh-CN" sz="1200" dirty="0">
                <a:solidFill>
                  <a:srgbClr val="B5CEA8"/>
                </a:solidFill>
                <a:latin typeface="Menlo" panose="020B0609030804020204" pitchFamily="49" charset="0"/>
              </a:rPr>
              <a:t>1</a:t>
            </a:r>
            <a:r>
              <a:rPr lang="en-US" altLang="zh-CN" sz="1200" dirty="0">
                <a:solidFill>
                  <a:srgbClr val="D4D4D4"/>
                </a:solidFill>
                <a:latin typeface="Menlo" panose="020B0609030804020204" pitchFamily="49" charset="0"/>
              </a:rPr>
              <a:t>, </a:t>
            </a:r>
            <a:r>
              <a:rPr lang="en-US" altLang="zh-CN" sz="1200" dirty="0">
                <a:solidFill>
                  <a:srgbClr val="B5CEA8"/>
                </a:solidFill>
                <a:latin typeface="Menlo" panose="020B0609030804020204" pitchFamily="49" charset="0"/>
              </a:rPr>
              <a:t>6</a:t>
            </a:r>
            <a:r>
              <a:rPr lang="en-US" altLang="zh-CN" sz="1200" dirty="0">
                <a:solidFill>
                  <a:srgbClr val="D4D4D4"/>
                </a:solidFill>
                <a:latin typeface="Menlo" panose="020B0609030804020204" pitchFamily="49" charset="0"/>
              </a:rPr>
              <a:t>, </a:t>
            </a:r>
            <a:r>
              <a:rPr lang="en-US" altLang="zh-CN" sz="1200" dirty="0">
                <a:solidFill>
                  <a:srgbClr val="B5CEA8"/>
                </a:solidFill>
                <a:latin typeface="Menlo" panose="020B0609030804020204" pitchFamily="49" charset="0"/>
              </a:rPr>
              <a:t>5</a:t>
            </a:r>
            <a:r>
              <a:rPr lang="en-US" altLang="zh-CN" sz="1200" dirty="0">
                <a:solidFill>
                  <a:srgbClr val="D4D4D4"/>
                </a:solidFill>
                <a:latin typeface="Menlo" panose="020B0609030804020204" pitchFamily="49" charset="0"/>
              </a:rPr>
              <a:t>, </a:t>
            </a:r>
            <a:r>
              <a:rPr lang="en-US" altLang="zh-CN" sz="1200" dirty="0">
                <a:solidFill>
                  <a:srgbClr val="9CDCFE"/>
                </a:solidFill>
                <a:latin typeface="Menlo" panose="020B0609030804020204" pitchFamily="49" charset="0"/>
              </a:rPr>
              <a:t>padding</a:t>
            </a:r>
            <a:r>
              <a:rPr lang="en-US" altLang="zh-CN" sz="1200" dirty="0">
                <a:solidFill>
                  <a:srgbClr val="D4D4D4"/>
                </a:solidFill>
                <a:latin typeface="Menlo" panose="020B0609030804020204" pitchFamily="49" charset="0"/>
              </a:rPr>
              <a:t>=</a:t>
            </a:r>
            <a:r>
              <a:rPr lang="en-US" altLang="zh-CN" sz="1200" dirty="0">
                <a:solidFill>
                  <a:srgbClr val="B5CEA8"/>
                </a:solidFill>
                <a:latin typeface="Menlo" panose="020B0609030804020204" pitchFamily="49" charset="0"/>
              </a:rPr>
              <a:t>2</a:t>
            </a:r>
            <a:r>
              <a:rPr lang="en-US" altLang="zh-CN" sz="1200" dirty="0">
                <a:solidFill>
                  <a:srgbClr val="D4D4D4"/>
                </a:solidFill>
                <a:latin typeface="Menlo" panose="020B0609030804020204" pitchFamily="49" charset="0"/>
              </a:rPr>
              <a:t>)</a:t>
            </a:r>
          </a:p>
          <a:p>
            <a:pPr marL="317500">
              <a:lnSpc>
                <a:spcPct val="130000"/>
              </a:lnSpc>
            </a:pPr>
            <a:r>
              <a:rPr lang="en-US" altLang="zh-CN" sz="1200" dirty="0">
                <a:solidFill>
                  <a:srgbClr val="9CDCFE"/>
                </a:solidFill>
                <a:latin typeface="Menlo" panose="020B0609030804020204" pitchFamily="49" charset="0"/>
              </a:rPr>
              <a:t>self</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conv2</a:t>
            </a:r>
            <a:r>
              <a:rPr lang="en-US" altLang="zh-CN" sz="1200" dirty="0">
                <a:solidFill>
                  <a:srgbClr val="D4D4D4"/>
                </a:solidFill>
                <a:latin typeface="Menlo" panose="020B0609030804020204" pitchFamily="49" charset="0"/>
              </a:rPr>
              <a:t> = nn.Conv2d(</a:t>
            </a:r>
            <a:r>
              <a:rPr lang="en-US" altLang="zh-CN" sz="1200" dirty="0">
                <a:solidFill>
                  <a:srgbClr val="B5CEA8"/>
                </a:solidFill>
                <a:latin typeface="Menlo" panose="020B0609030804020204" pitchFamily="49" charset="0"/>
              </a:rPr>
              <a:t>6</a:t>
            </a:r>
            <a:r>
              <a:rPr lang="en-US" altLang="zh-CN" sz="1200" dirty="0">
                <a:solidFill>
                  <a:srgbClr val="D4D4D4"/>
                </a:solidFill>
                <a:latin typeface="Menlo" panose="020B0609030804020204" pitchFamily="49" charset="0"/>
              </a:rPr>
              <a:t>, </a:t>
            </a:r>
            <a:r>
              <a:rPr lang="en-US" altLang="zh-CN" sz="1200" dirty="0">
                <a:solidFill>
                  <a:srgbClr val="B5CEA8"/>
                </a:solidFill>
                <a:latin typeface="Menlo" panose="020B0609030804020204" pitchFamily="49" charset="0"/>
              </a:rPr>
              <a:t>16</a:t>
            </a:r>
            <a:r>
              <a:rPr lang="en-US" altLang="zh-CN" sz="1200" dirty="0">
                <a:solidFill>
                  <a:srgbClr val="D4D4D4"/>
                </a:solidFill>
                <a:latin typeface="Menlo" panose="020B0609030804020204" pitchFamily="49" charset="0"/>
              </a:rPr>
              <a:t>, </a:t>
            </a:r>
            <a:r>
              <a:rPr lang="en-US" altLang="zh-CN" sz="1200" dirty="0">
                <a:solidFill>
                  <a:srgbClr val="B5CEA8"/>
                </a:solidFill>
                <a:latin typeface="Menlo" panose="020B0609030804020204" pitchFamily="49" charset="0"/>
              </a:rPr>
              <a:t>5</a:t>
            </a:r>
            <a:r>
              <a:rPr lang="en-US" altLang="zh-CN" sz="1200" dirty="0">
                <a:solidFill>
                  <a:srgbClr val="D4D4D4"/>
                </a:solidFill>
                <a:latin typeface="Menlo" panose="020B0609030804020204" pitchFamily="49" charset="0"/>
              </a:rPr>
              <a:t>)</a:t>
            </a:r>
          </a:p>
          <a:p>
            <a:pPr marL="317500">
              <a:lnSpc>
                <a:spcPct val="130000"/>
              </a:lnSpc>
            </a:pPr>
            <a:r>
              <a:rPr lang="en-US" altLang="zh-CN" sz="1200" dirty="0">
                <a:solidFill>
                  <a:srgbClr val="9CDCFE"/>
                </a:solidFill>
                <a:latin typeface="Menlo" panose="020B0609030804020204" pitchFamily="49" charset="0"/>
              </a:rPr>
              <a:t>self</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fc1</a:t>
            </a:r>
            <a:r>
              <a:rPr lang="en-US" altLang="zh-CN" sz="1200" dirty="0">
                <a:solidFill>
                  <a:srgbClr val="D4D4D4"/>
                </a:solidFill>
                <a:latin typeface="Menlo" panose="020B0609030804020204" pitchFamily="49" charset="0"/>
              </a:rPr>
              <a:t> = </a:t>
            </a:r>
            <a:r>
              <a:rPr lang="en-US" altLang="zh-CN" sz="1200" dirty="0" err="1">
                <a:solidFill>
                  <a:srgbClr val="D4D4D4"/>
                </a:solidFill>
                <a:latin typeface="Menlo" panose="020B0609030804020204" pitchFamily="49" charset="0"/>
              </a:rPr>
              <a:t>nn.Linear</a:t>
            </a:r>
            <a:r>
              <a:rPr lang="en-US" altLang="zh-CN" sz="1200" dirty="0">
                <a:solidFill>
                  <a:srgbClr val="D4D4D4"/>
                </a:solidFill>
                <a:latin typeface="Menlo" panose="020B0609030804020204" pitchFamily="49" charset="0"/>
              </a:rPr>
              <a:t>(</a:t>
            </a:r>
            <a:r>
              <a:rPr lang="en-US" altLang="zh-CN" sz="1200" dirty="0">
                <a:solidFill>
                  <a:srgbClr val="B5CEA8"/>
                </a:solidFill>
                <a:latin typeface="Menlo" panose="020B0609030804020204" pitchFamily="49" charset="0"/>
              </a:rPr>
              <a:t>16</a:t>
            </a:r>
            <a:r>
              <a:rPr lang="en-US" altLang="zh-CN" sz="1200" dirty="0">
                <a:solidFill>
                  <a:srgbClr val="D4D4D4"/>
                </a:solidFill>
                <a:latin typeface="Menlo" panose="020B0609030804020204" pitchFamily="49" charset="0"/>
              </a:rPr>
              <a:t>*</a:t>
            </a:r>
            <a:r>
              <a:rPr lang="en-US" altLang="zh-CN" sz="1200" dirty="0">
                <a:solidFill>
                  <a:srgbClr val="B5CEA8"/>
                </a:solidFill>
                <a:latin typeface="Menlo" panose="020B0609030804020204" pitchFamily="49" charset="0"/>
              </a:rPr>
              <a:t>5</a:t>
            </a:r>
            <a:r>
              <a:rPr lang="en-US" altLang="zh-CN" sz="1200" dirty="0">
                <a:solidFill>
                  <a:srgbClr val="D4D4D4"/>
                </a:solidFill>
                <a:latin typeface="Menlo" panose="020B0609030804020204" pitchFamily="49" charset="0"/>
              </a:rPr>
              <a:t>*</a:t>
            </a:r>
            <a:r>
              <a:rPr lang="en-US" altLang="zh-CN" sz="1200" dirty="0">
                <a:solidFill>
                  <a:srgbClr val="B5CEA8"/>
                </a:solidFill>
                <a:latin typeface="Menlo" panose="020B0609030804020204" pitchFamily="49" charset="0"/>
              </a:rPr>
              <a:t>5</a:t>
            </a:r>
            <a:r>
              <a:rPr lang="en-US" altLang="zh-CN" sz="1200" dirty="0">
                <a:solidFill>
                  <a:srgbClr val="D4D4D4"/>
                </a:solidFill>
                <a:latin typeface="Menlo" panose="020B0609030804020204" pitchFamily="49" charset="0"/>
              </a:rPr>
              <a:t>, </a:t>
            </a:r>
            <a:r>
              <a:rPr lang="en-US" altLang="zh-CN" sz="1200" dirty="0">
                <a:solidFill>
                  <a:srgbClr val="B5CEA8"/>
                </a:solidFill>
                <a:latin typeface="Menlo" panose="020B0609030804020204" pitchFamily="49" charset="0"/>
              </a:rPr>
              <a:t>120</a:t>
            </a:r>
            <a:r>
              <a:rPr lang="en-US" altLang="zh-CN" sz="1200" dirty="0">
                <a:solidFill>
                  <a:srgbClr val="D4D4D4"/>
                </a:solidFill>
                <a:latin typeface="Menlo" panose="020B0609030804020204" pitchFamily="49" charset="0"/>
              </a:rPr>
              <a:t>)</a:t>
            </a:r>
          </a:p>
          <a:p>
            <a:pPr marL="317500">
              <a:lnSpc>
                <a:spcPct val="130000"/>
              </a:lnSpc>
            </a:pPr>
            <a:r>
              <a:rPr lang="en-US" altLang="zh-CN" sz="1200" dirty="0">
                <a:solidFill>
                  <a:srgbClr val="9CDCFE"/>
                </a:solidFill>
                <a:latin typeface="Menlo" panose="020B0609030804020204" pitchFamily="49" charset="0"/>
              </a:rPr>
              <a:t>self</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fc2</a:t>
            </a:r>
            <a:r>
              <a:rPr lang="en-US" altLang="zh-CN" sz="1200" dirty="0">
                <a:solidFill>
                  <a:srgbClr val="D4D4D4"/>
                </a:solidFill>
                <a:latin typeface="Menlo" panose="020B0609030804020204" pitchFamily="49" charset="0"/>
              </a:rPr>
              <a:t> = </a:t>
            </a:r>
            <a:r>
              <a:rPr lang="en-US" altLang="zh-CN" sz="1200" dirty="0" err="1">
                <a:solidFill>
                  <a:srgbClr val="D4D4D4"/>
                </a:solidFill>
                <a:latin typeface="Menlo" panose="020B0609030804020204" pitchFamily="49" charset="0"/>
              </a:rPr>
              <a:t>nn.Linear</a:t>
            </a:r>
            <a:r>
              <a:rPr lang="en-US" altLang="zh-CN" sz="1200" dirty="0">
                <a:solidFill>
                  <a:srgbClr val="D4D4D4"/>
                </a:solidFill>
                <a:latin typeface="Menlo" panose="020B0609030804020204" pitchFamily="49" charset="0"/>
              </a:rPr>
              <a:t>(</a:t>
            </a:r>
            <a:r>
              <a:rPr lang="en-US" altLang="zh-CN" sz="1200" dirty="0">
                <a:solidFill>
                  <a:srgbClr val="B5CEA8"/>
                </a:solidFill>
                <a:latin typeface="Menlo" panose="020B0609030804020204" pitchFamily="49" charset="0"/>
              </a:rPr>
              <a:t>120</a:t>
            </a:r>
            <a:r>
              <a:rPr lang="en-US" altLang="zh-CN" sz="1200" dirty="0">
                <a:solidFill>
                  <a:srgbClr val="D4D4D4"/>
                </a:solidFill>
                <a:latin typeface="Menlo" panose="020B0609030804020204" pitchFamily="49" charset="0"/>
              </a:rPr>
              <a:t>, </a:t>
            </a:r>
            <a:r>
              <a:rPr lang="en-US" altLang="zh-CN" sz="1200" dirty="0">
                <a:solidFill>
                  <a:srgbClr val="B5CEA8"/>
                </a:solidFill>
                <a:latin typeface="Menlo" panose="020B0609030804020204" pitchFamily="49" charset="0"/>
              </a:rPr>
              <a:t>84</a:t>
            </a:r>
            <a:r>
              <a:rPr lang="en-US" altLang="zh-CN" sz="1200" dirty="0">
                <a:solidFill>
                  <a:srgbClr val="D4D4D4"/>
                </a:solidFill>
                <a:latin typeface="Menlo" panose="020B0609030804020204" pitchFamily="49" charset="0"/>
              </a:rPr>
              <a:t>)</a:t>
            </a:r>
          </a:p>
          <a:p>
            <a:pPr marL="317500">
              <a:lnSpc>
                <a:spcPct val="130000"/>
              </a:lnSpc>
            </a:pPr>
            <a:r>
              <a:rPr lang="en-US" altLang="zh-CN" sz="1200" dirty="0">
                <a:solidFill>
                  <a:srgbClr val="9CDCFE"/>
                </a:solidFill>
                <a:latin typeface="Menlo" panose="020B0609030804020204" pitchFamily="49" charset="0"/>
              </a:rPr>
              <a:t>self</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fc3</a:t>
            </a:r>
            <a:r>
              <a:rPr lang="en-US" altLang="zh-CN" sz="1200" dirty="0">
                <a:solidFill>
                  <a:srgbClr val="D4D4D4"/>
                </a:solidFill>
                <a:latin typeface="Menlo" panose="020B0609030804020204" pitchFamily="49" charset="0"/>
              </a:rPr>
              <a:t> = </a:t>
            </a:r>
            <a:r>
              <a:rPr lang="en-US" altLang="zh-CN" sz="1200" dirty="0" err="1">
                <a:solidFill>
                  <a:srgbClr val="D4D4D4"/>
                </a:solidFill>
                <a:latin typeface="Menlo" panose="020B0609030804020204" pitchFamily="49" charset="0"/>
              </a:rPr>
              <a:t>nn.Linear</a:t>
            </a:r>
            <a:r>
              <a:rPr lang="en-US" altLang="zh-CN" sz="1200" dirty="0">
                <a:solidFill>
                  <a:srgbClr val="D4D4D4"/>
                </a:solidFill>
                <a:latin typeface="Menlo" panose="020B0609030804020204" pitchFamily="49" charset="0"/>
              </a:rPr>
              <a:t>(</a:t>
            </a:r>
            <a:r>
              <a:rPr lang="en-US" altLang="zh-CN" sz="1200" dirty="0">
                <a:solidFill>
                  <a:srgbClr val="B5CEA8"/>
                </a:solidFill>
                <a:latin typeface="Menlo" panose="020B0609030804020204" pitchFamily="49" charset="0"/>
              </a:rPr>
              <a:t>84</a:t>
            </a:r>
            <a:r>
              <a:rPr lang="en-US" altLang="zh-CN" sz="1200" dirty="0">
                <a:solidFill>
                  <a:srgbClr val="D4D4D4"/>
                </a:solidFill>
                <a:latin typeface="Menlo" panose="020B0609030804020204" pitchFamily="49" charset="0"/>
              </a:rPr>
              <a:t>, </a:t>
            </a:r>
            <a:r>
              <a:rPr lang="en-US" altLang="zh-CN" sz="1200" dirty="0">
                <a:solidFill>
                  <a:srgbClr val="B5CEA8"/>
                </a:solidFill>
                <a:latin typeface="Menlo" panose="020B0609030804020204" pitchFamily="49" charset="0"/>
              </a:rPr>
              <a:t>10</a:t>
            </a:r>
            <a:r>
              <a:rPr lang="en-US" altLang="zh-CN" sz="1200" dirty="0">
                <a:solidFill>
                  <a:srgbClr val="D4D4D4"/>
                </a:solidFill>
                <a:latin typeface="Menlo" panose="020B0609030804020204" pitchFamily="49" charset="0"/>
              </a:rPr>
              <a:t>)</a:t>
            </a:r>
          </a:p>
          <a:p>
            <a:pPr>
              <a:lnSpc>
                <a:spcPct val="130000"/>
              </a:lnSpc>
            </a:pPr>
            <a:br>
              <a:rPr lang="en-US" altLang="zh-CN" sz="1200" dirty="0">
                <a:solidFill>
                  <a:srgbClr val="D4D4D4"/>
                </a:solidFill>
                <a:latin typeface="Menlo" panose="020B0609030804020204" pitchFamily="49" charset="0"/>
              </a:rPr>
            </a:br>
            <a:r>
              <a:rPr lang="en-US" altLang="zh-CN" sz="1200" dirty="0">
                <a:solidFill>
                  <a:srgbClr val="569CD6"/>
                </a:solidFill>
                <a:latin typeface="Menlo" panose="020B0609030804020204" pitchFamily="49" charset="0"/>
              </a:rPr>
              <a:t>def</a:t>
            </a:r>
            <a:r>
              <a:rPr lang="en-US" altLang="zh-CN" sz="1200" dirty="0">
                <a:solidFill>
                  <a:srgbClr val="D4D4D4"/>
                </a:solidFill>
                <a:latin typeface="Menlo" panose="020B0609030804020204" pitchFamily="49" charset="0"/>
              </a:rPr>
              <a:t> </a:t>
            </a:r>
            <a:r>
              <a:rPr lang="en-US" altLang="zh-CN" sz="1200" dirty="0">
                <a:solidFill>
                  <a:srgbClr val="DCDCAA"/>
                </a:solidFill>
                <a:latin typeface="Menlo" panose="020B0609030804020204" pitchFamily="49" charset="0"/>
              </a:rPr>
              <a:t>forward</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self</a:t>
            </a:r>
            <a:r>
              <a:rPr lang="en-US" altLang="zh-CN" sz="1200" dirty="0">
                <a:solidFill>
                  <a:srgbClr val="D4D4D4"/>
                </a:solidFill>
                <a:latin typeface="Menlo" panose="020B0609030804020204" pitchFamily="49" charset="0"/>
              </a:rPr>
              <a:t>, </a:t>
            </a:r>
            <a:r>
              <a:rPr lang="en-US" altLang="zh-CN" sz="1200" dirty="0">
                <a:solidFill>
                  <a:srgbClr val="9CDCFE"/>
                </a:solidFill>
                <a:latin typeface="Menlo" panose="020B0609030804020204" pitchFamily="49" charset="0"/>
              </a:rPr>
              <a:t>x</a:t>
            </a:r>
            <a:r>
              <a:rPr lang="en-US" altLang="zh-CN" sz="1200" dirty="0">
                <a:solidFill>
                  <a:srgbClr val="D4D4D4"/>
                </a:solidFill>
                <a:latin typeface="Menlo" panose="020B0609030804020204" pitchFamily="49" charset="0"/>
              </a:rPr>
              <a:t>):</a:t>
            </a:r>
          </a:p>
          <a:p>
            <a:pPr marL="317500">
              <a:lnSpc>
                <a:spcPct val="130000"/>
              </a:lnSpc>
            </a:pPr>
            <a:r>
              <a:rPr lang="en-US" altLang="zh-CN" sz="1200" dirty="0">
                <a:solidFill>
                  <a:srgbClr val="9CDCFE"/>
                </a:solidFill>
                <a:latin typeface="Menlo" panose="020B0609030804020204" pitchFamily="49" charset="0"/>
              </a:rPr>
              <a:t>x</a:t>
            </a:r>
            <a:r>
              <a:rPr lang="en-US" altLang="zh-CN" sz="1200" dirty="0">
                <a:solidFill>
                  <a:srgbClr val="D4D4D4"/>
                </a:solidFill>
                <a:latin typeface="Menlo" panose="020B0609030804020204" pitchFamily="49" charset="0"/>
              </a:rPr>
              <a:t> = F.max_pool2d(</a:t>
            </a:r>
            <a:r>
              <a:rPr lang="en-US" altLang="zh-CN" sz="1200" dirty="0" err="1">
                <a:solidFill>
                  <a:srgbClr val="D4D4D4"/>
                </a:solidFill>
                <a:latin typeface="Menlo" panose="020B0609030804020204" pitchFamily="49" charset="0"/>
              </a:rPr>
              <a:t>F.relu</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self</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conv1</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x</a:t>
            </a:r>
            <a:r>
              <a:rPr lang="en-US" altLang="zh-CN" sz="1200" dirty="0">
                <a:solidFill>
                  <a:srgbClr val="D4D4D4"/>
                </a:solidFill>
                <a:latin typeface="Menlo" panose="020B0609030804020204" pitchFamily="49" charset="0"/>
              </a:rPr>
              <a:t>)), (</a:t>
            </a:r>
            <a:r>
              <a:rPr lang="en-US" altLang="zh-CN" sz="1200" dirty="0">
                <a:solidFill>
                  <a:srgbClr val="B5CEA8"/>
                </a:solidFill>
                <a:latin typeface="Menlo" panose="020B0609030804020204" pitchFamily="49" charset="0"/>
              </a:rPr>
              <a:t>2</a:t>
            </a:r>
            <a:r>
              <a:rPr lang="en-US" altLang="zh-CN" sz="1200" dirty="0">
                <a:solidFill>
                  <a:srgbClr val="D4D4D4"/>
                </a:solidFill>
                <a:latin typeface="Menlo" panose="020B0609030804020204" pitchFamily="49" charset="0"/>
              </a:rPr>
              <a:t>, </a:t>
            </a:r>
            <a:r>
              <a:rPr lang="en-US" altLang="zh-CN" sz="1200" dirty="0">
                <a:solidFill>
                  <a:srgbClr val="B5CEA8"/>
                </a:solidFill>
                <a:latin typeface="Menlo" panose="020B0609030804020204" pitchFamily="49" charset="0"/>
              </a:rPr>
              <a:t>2</a:t>
            </a:r>
            <a:r>
              <a:rPr lang="en-US" altLang="zh-CN" sz="1200" dirty="0">
                <a:solidFill>
                  <a:srgbClr val="D4D4D4"/>
                </a:solidFill>
                <a:latin typeface="Menlo" panose="020B0609030804020204" pitchFamily="49" charset="0"/>
              </a:rPr>
              <a:t>))</a:t>
            </a:r>
          </a:p>
          <a:p>
            <a:pPr marL="317500">
              <a:lnSpc>
                <a:spcPct val="130000"/>
              </a:lnSpc>
            </a:pPr>
            <a:r>
              <a:rPr lang="en-US" altLang="zh-CN" sz="1200" dirty="0">
                <a:solidFill>
                  <a:srgbClr val="9CDCFE"/>
                </a:solidFill>
                <a:latin typeface="Menlo" panose="020B0609030804020204" pitchFamily="49" charset="0"/>
              </a:rPr>
              <a:t>x</a:t>
            </a:r>
            <a:r>
              <a:rPr lang="en-US" altLang="zh-CN" sz="1200" dirty="0">
                <a:solidFill>
                  <a:srgbClr val="D4D4D4"/>
                </a:solidFill>
                <a:latin typeface="Menlo" panose="020B0609030804020204" pitchFamily="49" charset="0"/>
              </a:rPr>
              <a:t> = F.max_pool2d(</a:t>
            </a:r>
            <a:r>
              <a:rPr lang="en-US" altLang="zh-CN" sz="1200" dirty="0" err="1">
                <a:solidFill>
                  <a:srgbClr val="D4D4D4"/>
                </a:solidFill>
                <a:latin typeface="Menlo" panose="020B0609030804020204" pitchFamily="49" charset="0"/>
              </a:rPr>
              <a:t>F.relu</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self</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conv2</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x</a:t>
            </a:r>
            <a:r>
              <a:rPr lang="en-US" altLang="zh-CN" sz="1200" dirty="0">
                <a:solidFill>
                  <a:srgbClr val="D4D4D4"/>
                </a:solidFill>
                <a:latin typeface="Menlo" panose="020B0609030804020204" pitchFamily="49" charset="0"/>
              </a:rPr>
              <a:t>)), (</a:t>
            </a:r>
            <a:r>
              <a:rPr lang="en-US" altLang="zh-CN" sz="1200" dirty="0">
                <a:solidFill>
                  <a:srgbClr val="B5CEA8"/>
                </a:solidFill>
                <a:latin typeface="Menlo" panose="020B0609030804020204" pitchFamily="49" charset="0"/>
              </a:rPr>
              <a:t>2</a:t>
            </a:r>
            <a:r>
              <a:rPr lang="en-US" altLang="zh-CN" sz="1200" dirty="0">
                <a:solidFill>
                  <a:srgbClr val="D4D4D4"/>
                </a:solidFill>
                <a:latin typeface="Menlo" panose="020B0609030804020204" pitchFamily="49" charset="0"/>
              </a:rPr>
              <a:t>, </a:t>
            </a:r>
            <a:r>
              <a:rPr lang="en-US" altLang="zh-CN" sz="1200" dirty="0">
                <a:solidFill>
                  <a:srgbClr val="B5CEA8"/>
                </a:solidFill>
                <a:latin typeface="Menlo" panose="020B0609030804020204" pitchFamily="49" charset="0"/>
              </a:rPr>
              <a:t>2</a:t>
            </a:r>
            <a:r>
              <a:rPr lang="en-US" altLang="zh-CN" sz="1200" dirty="0">
                <a:solidFill>
                  <a:srgbClr val="D4D4D4"/>
                </a:solidFill>
                <a:latin typeface="Menlo" panose="020B0609030804020204" pitchFamily="49" charset="0"/>
              </a:rPr>
              <a:t>))</a:t>
            </a:r>
          </a:p>
          <a:p>
            <a:pPr marL="317500">
              <a:lnSpc>
                <a:spcPct val="130000"/>
              </a:lnSpc>
            </a:pPr>
            <a:r>
              <a:rPr lang="en-US" altLang="zh-CN" sz="1200" dirty="0">
                <a:solidFill>
                  <a:srgbClr val="9CDCFE"/>
                </a:solidFill>
                <a:latin typeface="Menlo" panose="020B0609030804020204" pitchFamily="49" charset="0"/>
              </a:rPr>
              <a:t>x</a:t>
            </a:r>
            <a:r>
              <a:rPr lang="en-US" altLang="zh-CN" sz="1200" dirty="0">
                <a:solidFill>
                  <a:srgbClr val="D4D4D4"/>
                </a:solidFill>
                <a:latin typeface="Menlo" panose="020B0609030804020204" pitchFamily="49" charset="0"/>
              </a:rPr>
              <a:t> = </a:t>
            </a:r>
            <a:r>
              <a:rPr lang="en-US" altLang="zh-CN" sz="1200" dirty="0" err="1">
                <a:solidFill>
                  <a:srgbClr val="9CDCFE"/>
                </a:solidFill>
                <a:latin typeface="Menlo" panose="020B0609030804020204" pitchFamily="49" charset="0"/>
              </a:rPr>
              <a:t>x</a:t>
            </a:r>
            <a:r>
              <a:rPr lang="en-US" altLang="zh-CN" sz="1200" dirty="0" err="1">
                <a:solidFill>
                  <a:srgbClr val="D4D4D4"/>
                </a:solidFill>
                <a:latin typeface="Menlo" panose="020B0609030804020204" pitchFamily="49" charset="0"/>
              </a:rPr>
              <a:t>.view</a:t>
            </a:r>
            <a:r>
              <a:rPr lang="en-US" altLang="zh-CN" sz="1200" dirty="0">
                <a:solidFill>
                  <a:srgbClr val="D4D4D4"/>
                </a:solidFill>
                <a:latin typeface="Menlo" panose="020B0609030804020204" pitchFamily="49" charset="0"/>
              </a:rPr>
              <a:t>(-</a:t>
            </a:r>
            <a:r>
              <a:rPr lang="en-US" altLang="zh-CN" sz="1200" dirty="0">
                <a:solidFill>
                  <a:srgbClr val="B5CEA8"/>
                </a:solidFill>
                <a:latin typeface="Menlo" panose="020B0609030804020204" pitchFamily="49" charset="0"/>
              </a:rPr>
              <a:t>1</a:t>
            </a:r>
            <a:r>
              <a:rPr lang="en-US" altLang="zh-CN" sz="1200" dirty="0">
                <a:solidFill>
                  <a:srgbClr val="D4D4D4"/>
                </a:solidFill>
                <a:latin typeface="Menlo" panose="020B0609030804020204" pitchFamily="49" charset="0"/>
              </a:rPr>
              <a:t>, </a:t>
            </a:r>
            <a:r>
              <a:rPr lang="en-US" altLang="zh-CN" sz="1200" dirty="0" err="1">
                <a:solidFill>
                  <a:srgbClr val="9CDCFE"/>
                </a:solidFill>
                <a:latin typeface="Menlo" panose="020B0609030804020204" pitchFamily="49" charset="0"/>
              </a:rPr>
              <a:t>self</a:t>
            </a:r>
            <a:r>
              <a:rPr lang="en-US" altLang="zh-CN" sz="1200" dirty="0" err="1">
                <a:solidFill>
                  <a:srgbClr val="D4D4D4"/>
                </a:solidFill>
                <a:latin typeface="Menlo" panose="020B0609030804020204" pitchFamily="49" charset="0"/>
              </a:rPr>
              <a:t>.num_flat_features</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x</a:t>
            </a:r>
            <a:r>
              <a:rPr lang="en-US" altLang="zh-CN" sz="1200" dirty="0">
                <a:solidFill>
                  <a:srgbClr val="D4D4D4"/>
                </a:solidFill>
                <a:latin typeface="Menlo" panose="020B0609030804020204" pitchFamily="49" charset="0"/>
              </a:rPr>
              <a:t>))</a:t>
            </a:r>
          </a:p>
          <a:p>
            <a:pPr marL="317500">
              <a:lnSpc>
                <a:spcPct val="130000"/>
              </a:lnSpc>
            </a:pPr>
            <a:r>
              <a:rPr lang="en-US" altLang="zh-CN" sz="1200" dirty="0">
                <a:solidFill>
                  <a:srgbClr val="9CDCFE"/>
                </a:solidFill>
                <a:latin typeface="Menlo" panose="020B0609030804020204" pitchFamily="49" charset="0"/>
              </a:rPr>
              <a:t>x</a:t>
            </a:r>
            <a:r>
              <a:rPr lang="en-US" altLang="zh-CN" sz="1200" dirty="0">
                <a:solidFill>
                  <a:srgbClr val="D4D4D4"/>
                </a:solidFill>
                <a:latin typeface="Menlo" panose="020B0609030804020204" pitchFamily="49" charset="0"/>
              </a:rPr>
              <a:t> = </a:t>
            </a:r>
            <a:r>
              <a:rPr lang="en-US" altLang="zh-CN" sz="1200" dirty="0" err="1">
                <a:solidFill>
                  <a:srgbClr val="D4D4D4"/>
                </a:solidFill>
                <a:latin typeface="Menlo" panose="020B0609030804020204" pitchFamily="49" charset="0"/>
              </a:rPr>
              <a:t>F.relu</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self</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fc1</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x</a:t>
            </a:r>
            <a:r>
              <a:rPr lang="en-US" altLang="zh-CN" sz="1200" dirty="0">
                <a:solidFill>
                  <a:srgbClr val="D4D4D4"/>
                </a:solidFill>
                <a:latin typeface="Menlo" panose="020B0609030804020204" pitchFamily="49" charset="0"/>
              </a:rPr>
              <a:t>))</a:t>
            </a:r>
          </a:p>
          <a:p>
            <a:pPr marL="317500">
              <a:lnSpc>
                <a:spcPct val="130000"/>
              </a:lnSpc>
            </a:pPr>
            <a:r>
              <a:rPr lang="en-US" altLang="zh-CN" sz="1200" dirty="0">
                <a:solidFill>
                  <a:srgbClr val="9CDCFE"/>
                </a:solidFill>
                <a:latin typeface="Menlo" panose="020B0609030804020204" pitchFamily="49" charset="0"/>
              </a:rPr>
              <a:t>x</a:t>
            </a:r>
            <a:r>
              <a:rPr lang="en-US" altLang="zh-CN" sz="1200" dirty="0">
                <a:solidFill>
                  <a:srgbClr val="D4D4D4"/>
                </a:solidFill>
                <a:latin typeface="Menlo" panose="020B0609030804020204" pitchFamily="49" charset="0"/>
              </a:rPr>
              <a:t> = </a:t>
            </a:r>
            <a:r>
              <a:rPr lang="en-US" altLang="zh-CN" sz="1200" dirty="0" err="1">
                <a:solidFill>
                  <a:srgbClr val="D4D4D4"/>
                </a:solidFill>
                <a:latin typeface="Menlo" panose="020B0609030804020204" pitchFamily="49" charset="0"/>
              </a:rPr>
              <a:t>F.relu</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self</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fc2</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x</a:t>
            </a:r>
            <a:r>
              <a:rPr lang="en-US" altLang="zh-CN" sz="1200" dirty="0">
                <a:solidFill>
                  <a:srgbClr val="D4D4D4"/>
                </a:solidFill>
                <a:latin typeface="Menlo" panose="020B0609030804020204" pitchFamily="49" charset="0"/>
              </a:rPr>
              <a:t>))</a:t>
            </a:r>
          </a:p>
          <a:p>
            <a:pPr marL="317500">
              <a:lnSpc>
                <a:spcPct val="130000"/>
              </a:lnSpc>
            </a:pPr>
            <a:r>
              <a:rPr lang="en-US" altLang="zh-CN" sz="1200" dirty="0">
                <a:solidFill>
                  <a:srgbClr val="9CDCFE"/>
                </a:solidFill>
                <a:latin typeface="Menlo" panose="020B0609030804020204" pitchFamily="49" charset="0"/>
              </a:rPr>
              <a:t>x</a:t>
            </a:r>
            <a:r>
              <a:rPr lang="en-US" altLang="zh-CN" sz="1200" dirty="0">
                <a:solidFill>
                  <a:srgbClr val="D4D4D4"/>
                </a:solidFill>
                <a:latin typeface="Menlo" panose="020B0609030804020204" pitchFamily="49" charset="0"/>
              </a:rPr>
              <a:t> = </a:t>
            </a:r>
            <a:r>
              <a:rPr lang="en-US" altLang="zh-CN" sz="1200" dirty="0">
                <a:solidFill>
                  <a:srgbClr val="9CDCFE"/>
                </a:solidFill>
                <a:latin typeface="Menlo" panose="020B0609030804020204" pitchFamily="49" charset="0"/>
              </a:rPr>
              <a:t>self</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fc3</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x</a:t>
            </a:r>
            <a:r>
              <a:rPr lang="en-US" altLang="zh-CN" sz="1200" dirty="0">
                <a:solidFill>
                  <a:srgbClr val="D4D4D4"/>
                </a:solidFill>
                <a:latin typeface="Menlo" panose="020B0609030804020204" pitchFamily="49" charset="0"/>
              </a:rPr>
              <a:t>)</a:t>
            </a:r>
          </a:p>
          <a:p>
            <a:pPr marL="317500">
              <a:lnSpc>
                <a:spcPct val="130000"/>
              </a:lnSpc>
            </a:pPr>
            <a:r>
              <a:rPr lang="en-US" altLang="zh-CN" sz="1200" dirty="0">
                <a:solidFill>
                  <a:srgbClr val="C586C0"/>
                </a:solidFill>
                <a:latin typeface="Menlo" panose="020B0609030804020204" pitchFamily="49" charset="0"/>
              </a:rPr>
              <a:t>return</a:t>
            </a:r>
            <a:r>
              <a:rPr lang="en-US" altLang="zh-CN" sz="1200" dirty="0">
                <a:solidFill>
                  <a:srgbClr val="D4D4D4"/>
                </a:solidFill>
                <a:latin typeface="Menlo" panose="020B0609030804020204" pitchFamily="49" charset="0"/>
              </a:rPr>
              <a:t> </a:t>
            </a:r>
            <a:r>
              <a:rPr lang="en-US" altLang="zh-CN" sz="1200" dirty="0">
                <a:solidFill>
                  <a:srgbClr val="9CDCFE"/>
                </a:solidFill>
                <a:latin typeface="Menlo" panose="020B0609030804020204" pitchFamily="49" charset="0"/>
              </a:rPr>
              <a:t>x</a:t>
            </a:r>
            <a:endParaRPr lang="en-US" altLang="zh-CN" sz="1200" b="0" dirty="0">
              <a:solidFill>
                <a:srgbClr val="D4D4D4"/>
              </a:solidFill>
              <a:effectLst/>
              <a:latin typeface="Menlo" panose="020B0609030804020204" pitchFamily="49" charset="0"/>
            </a:endParaRPr>
          </a:p>
        </p:txBody>
      </p:sp>
      <p:pic>
        <p:nvPicPr>
          <p:cNvPr id="6" name="图片 5">
            <a:extLst>
              <a:ext uri="{FF2B5EF4-FFF2-40B4-BE49-F238E27FC236}">
                <a16:creationId xmlns:a16="http://schemas.microsoft.com/office/drawing/2014/main" id="{928E2D56-956E-A044-839A-824E97F5E49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6608"/>
          <a:stretch/>
        </p:blipFill>
        <p:spPr>
          <a:xfrm>
            <a:off x="6026373" y="1593064"/>
            <a:ext cx="5400600" cy="1804975"/>
          </a:xfrm>
          <a:prstGeom prst="rect">
            <a:avLst/>
          </a:prstGeom>
        </p:spPr>
      </p:pic>
      <p:pic>
        <p:nvPicPr>
          <p:cNvPr id="7" name="图片 6">
            <a:extLst>
              <a:ext uri="{FF2B5EF4-FFF2-40B4-BE49-F238E27FC236}">
                <a16:creationId xmlns:a16="http://schemas.microsoft.com/office/drawing/2014/main" id="{3599524F-E9E4-2543-BEB0-3EC52C596BD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2575"/>
          <a:stretch/>
        </p:blipFill>
        <p:spPr>
          <a:xfrm>
            <a:off x="6125256" y="3429000"/>
            <a:ext cx="5661757" cy="2592288"/>
          </a:xfrm>
          <a:prstGeom prst="rect">
            <a:avLst/>
          </a:prstGeom>
        </p:spPr>
      </p:pic>
      <p:sp>
        <p:nvSpPr>
          <p:cNvPr id="11" name="Text Placeholder 2">
            <a:extLst>
              <a:ext uri="{FF2B5EF4-FFF2-40B4-BE49-F238E27FC236}">
                <a16:creationId xmlns:a16="http://schemas.microsoft.com/office/drawing/2014/main" id="{F7EFC761-CC8A-9749-87EA-FA4EE0726BD8}"/>
              </a:ext>
            </a:extLst>
          </p:cNvPr>
          <p:cNvSpPr>
            <a:spLocks noGrp="1"/>
          </p:cNvSpPr>
          <p:nvPr>
            <p:ph type="title"/>
          </p:nvPr>
        </p:nvSpPr>
        <p:spPr>
          <a:xfrm>
            <a:off x="623635" y="620688"/>
            <a:ext cx="10963473" cy="430887"/>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buClr>
                <a:srgbClr val="1A1A1A"/>
              </a:buClr>
              <a:buSzPct val="90000"/>
            </a:pPr>
            <a:r>
              <a:rPr lang="zh-CN" altLang="en-US" sz="2800" spc="-52" dirty="0">
                <a:solidFill>
                  <a:srgbClr val="C00000"/>
                </a:solidFill>
                <a:latin typeface="Segoe UI Semibold"/>
              </a:rPr>
              <a:t>自动微分</a:t>
            </a:r>
            <a:endParaRPr lang="en-US" altLang="en-US" sz="2800" spc="-52" dirty="0">
              <a:solidFill>
                <a:srgbClr val="C00000"/>
              </a:solidFill>
              <a:latin typeface="Segoe UI Semibold"/>
            </a:endParaRPr>
          </a:p>
        </p:txBody>
      </p:sp>
    </p:spTree>
    <p:extLst>
      <p:ext uri="{BB962C8B-B14F-4D97-AF65-F5344CB8AC3E}">
        <p14:creationId xmlns:p14="http://schemas.microsoft.com/office/powerpoint/2010/main" val="1123324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2"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Clr>
                <a:srgbClr val="1A1A1A"/>
              </a:buClr>
              <a:buSzPct val="90000"/>
              <a:buNone/>
            </a:pPr>
            <a:r>
              <a:rPr lang="zh-CN" altLang="en-US" sz="2800" spc="-52" dirty="0">
                <a:solidFill>
                  <a:srgbClr val="C00000"/>
                </a:solidFill>
                <a:latin typeface="Futura Medium" panose="020B0602020204020303" pitchFamily="34" charset="-79"/>
                <a:cs typeface="Futura Medium" panose="020B0602020204020303" pitchFamily="34" charset="-79"/>
              </a:rPr>
              <a:t>符号微分（</a:t>
            </a:r>
            <a:r>
              <a:rPr lang="en-US" altLang="zh-CN" sz="2800" spc="-52" dirty="0">
                <a:solidFill>
                  <a:srgbClr val="C00000"/>
                </a:solidFill>
                <a:latin typeface="Futura Medium" panose="020B0602020204020303" pitchFamily="34" charset="-79"/>
                <a:cs typeface="Futura Medium" panose="020B0602020204020303" pitchFamily="34" charset="-79"/>
              </a:rPr>
              <a:t> Symbolic Differentiation</a:t>
            </a:r>
            <a:r>
              <a:rPr lang="zh-CN" altLang="en-US" sz="2800" spc="-52" dirty="0">
                <a:solidFill>
                  <a:srgbClr val="C00000"/>
                </a:solidFill>
                <a:latin typeface="Futura Medium" panose="020B0602020204020303" pitchFamily="34" charset="-79"/>
                <a:cs typeface="Futura Medium" panose="020B0602020204020303" pitchFamily="34" charset="-79"/>
              </a:rPr>
              <a:t>）</a:t>
            </a:r>
            <a:endParaRPr lang="en-US" altLang="en-US" sz="2800" spc="-52" dirty="0">
              <a:solidFill>
                <a:srgbClr val="C00000"/>
              </a:solidFill>
              <a:latin typeface="Futura Medium" panose="020B0602020204020303" pitchFamily="34" charset="-79"/>
              <a:cs typeface="Futura Medium" panose="020B0602020204020303" pitchFamily="34" charset="-79"/>
            </a:endParaRPr>
          </a:p>
        </p:txBody>
      </p:sp>
      <p:sp>
        <p:nvSpPr>
          <p:cNvPr id="1073" name="PlaceHolder 2"/>
          <p:cNvSpPr>
            <a:spLocks noGrp="1"/>
          </p:cNvSpPr>
          <p:nvPr>
            <p:ph sz="half" idx="1"/>
          </p:nvPr>
        </p:nvSpPr>
        <p:spPr>
          <a:xfrm>
            <a:off x="805106" y="4869160"/>
            <a:ext cx="10549859" cy="1056189"/>
          </a:xfrm>
          <a:prstGeom prst="rect">
            <a:avLst/>
          </a:prstGeom>
          <a:noFill/>
          <a:ln w="0">
            <a:noFill/>
          </a:ln>
        </p:spPr>
        <p:txBody>
          <a:bodyPr lIns="0" tIns="0" rIns="0" bIns="0" anchor="t">
            <a:noAutofit/>
          </a:bodyPr>
          <a:lstStyle/>
          <a:p>
            <a:pPr marL="0" indent="0">
              <a:lnSpc>
                <a:spcPct val="120000"/>
              </a:lnSpc>
              <a:spcBef>
                <a:spcPts val="561"/>
              </a:spcBef>
              <a:buClr>
                <a:srgbClr val="1A1A1A"/>
              </a:buClr>
              <a:buSzPct val="90000"/>
              <a:buNone/>
              <a:tabLst>
                <a:tab pos="0" algn="l"/>
              </a:tabLst>
            </a:pPr>
            <a:r>
              <a:rPr lang="zh-CN" altLang="en-US" sz="1800" b="1" spc="-1" dirty="0">
                <a:solidFill>
                  <a:srgbClr val="FFC000"/>
                </a:solidFill>
                <a:latin typeface="+mj-ea"/>
                <a:ea typeface="+mj-ea"/>
              </a:rPr>
              <a:t>深度学习中的应用问题</a:t>
            </a:r>
            <a:endParaRPr lang="en-US" sz="1800" b="1" spc="-1" dirty="0">
              <a:solidFill>
                <a:srgbClr val="FFC000"/>
              </a:solidFill>
              <a:latin typeface="+mj-ea"/>
              <a:ea typeface="+mj-ea"/>
            </a:endParaRPr>
          </a:p>
          <a:p>
            <a:pPr marL="457200" lvl="1" indent="-228600">
              <a:lnSpc>
                <a:spcPct val="120000"/>
              </a:lnSpc>
              <a:spcBef>
                <a:spcPts val="400"/>
              </a:spcBef>
              <a:buClr>
                <a:srgbClr val="1A1A1A"/>
              </a:buClr>
              <a:buSzPct val="90000"/>
              <a:buFont typeface="Wingdings" charset="2"/>
              <a:buChar char=""/>
              <a:tabLst>
                <a:tab pos="0" algn="l"/>
              </a:tabLst>
            </a:pPr>
            <a:r>
              <a:rPr lang="zh-CN" altLang="en-US" sz="1800" spc="-1" dirty="0">
                <a:solidFill>
                  <a:schemeClr val="tx1">
                    <a:lumMod val="50000"/>
                    <a:lumOff val="50000"/>
                  </a:schemeClr>
                </a:solidFill>
                <a:latin typeface="+mj-ea"/>
                <a:ea typeface="+mj-ea"/>
              </a:rPr>
              <a:t>深度学习网络非常大 </a:t>
            </a:r>
            <a:r>
              <a:rPr lang="en-US" altLang="zh-CN" sz="1800" spc="-1" dirty="0">
                <a:solidFill>
                  <a:schemeClr val="tx1">
                    <a:lumMod val="50000"/>
                    <a:lumOff val="50000"/>
                  </a:schemeClr>
                </a:solidFill>
                <a:latin typeface="+mj-ea"/>
                <a:ea typeface="+mj-ea"/>
              </a:rPr>
              <a:t>-&gt;</a:t>
            </a:r>
            <a:r>
              <a:rPr lang="zh-CN" altLang="en-US" sz="1800" spc="-1" dirty="0">
                <a:solidFill>
                  <a:schemeClr val="tx1">
                    <a:lumMod val="50000"/>
                    <a:lumOff val="50000"/>
                  </a:schemeClr>
                </a:solidFill>
                <a:latin typeface="+mj-ea"/>
                <a:ea typeface="+mj-ea"/>
              </a:rPr>
              <a:t> </a:t>
            </a:r>
            <a:r>
              <a:rPr lang="en-US" sz="1800" spc="-1" dirty="0" err="1">
                <a:solidFill>
                  <a:schemeClr val="tx1">
                    <a:lumMod val="50000"/>
                    <a:lumOff val="50000"/>
                  </a:schemeClr>
                </a:solidFill>
                <a:latin typeface="+mj-ea"/>
                <a:ea typeface="+mj-ea"/>
              </a:rPr>
              <a:t>待求导函数复杂</a:t>
            </a:r>
            <a:r>
              <a:rPr lang="zh-CN" altLang="en-US" sz="1800" spc="-1" dirty="0">
                <a:solidFill>
                  <a:schemeClr val="tx1">
                    <a:lumMod val="50000"/>
                    <a:lumOff val="50000"/>
                  </a:schemeClr>
                </a:solidFill>
                <a:latin typeface="+mj-ea"/>
                <a:ea typeface="+mj-ea"/>
              </a:rPr>
              <a:t> </a:t>
            </a:r>
            <a:r>
              <a:rPr lang="en-US" altLang="zh-CN" sz="1800" spc="-1" dirty="0">
                <a:solidFill>
                  <a:schemeClr val="tx1">
                    <a:lumMod val="50000"/>
                    <a:lumOff val="50000"/>
                  </a:schemeClr>
                </a:solidFill>
                <a:latin typeface="+mj-ea"/>
                <a:ea typeface="+mj-ea"/>
              </a:rPr>
              <a:t>-&gt;</a:t>
            </a:r>
            <a:r>
              <a:rPr lang="en-US" sz="1800" spc="-1" dirty="0">
                <a:solidFill>
                  <a:schemeClr val="tx1">
                    <a:lumMod val="50000"/>
                    <a:lumOff val="50000"/>
                  </a:schemeClr>
                </a:solidFill>
                <a:latin typeface="+mj-ea"/>
                <a:ea typeface="+mj-ea"/>
              </a:rPr>
              <a:t> </a:t>
            </a:r>
            <a:r>
              <a:rPr lang="en-US" sz="1800" spc="-1" dirty="0" err="1">
                <a:solidFill>
                  <a:schemeClr val="tx1">
                    <a:lumMod val="50000"/>
                    <a:lumOff val="50000"/>
                  </a:schemeClr>
                </a:solidFill>
                <a:latin typeface="+mj-ea"/>
                <a:ea typeface="+mj-ea"/>
              </a:rPr>
              <a:t>难以高效的求解</a:t>
            </a:r>
            <a:endParaRPr lang="en-US" sz="1800" spc="-1" dirty="0">
              <a:solidFill>
                <a:schemeClr val="tx1">
                  <a:lumMod val="50000"/>
                  <a:lumOff val="50000"/>
                </a:schemeClr>
              </a:solidFill>
              <a:latin typeface="+mj-ea"/>
              <a:ea typeface="+mj-ea"/>
            </a:endParaRPr>
          </a:p>
          <a:p>
            <a:pPr marL="457200" lvl="1" indent="-228600">
              <a:lnSpc>
                <a:spcPct val="120000"/>
              </a:lnSpc>
              <a:spcBef>
                <a:spcPts val="400"/>
              </a:spcBef>
              <a:buClr>
                <a:srgbClr val="1A1A1A"/>
              </a:buClr>
              <a:buSzPct val="90000"/>
              <a:buFont typeface="Wingdings" charset="2"/>
              <a:buChar char=""/>
              <a:tabLst>
                <a:tab pos="0" algn="l"/>
              </a:tabLst>
            </a:pPr>
            <a:r>
              <a:rPr lang="zh-CN" altLang="en-US" sz="1800" spc="-1" dirty="0">
                <a:solidFill>
                  <a:schemeClr val="tx1">
                    <a:lumMod val="50000"/>
                    <a:lumOff val="50000"/>
                  </a:schemeClr>
                </a:solidFill>
                <a:latin typeface="+mj-ea"/>
                <a:ea typeface="+mj-ea"/>
              </a:rPr>
              <a:t>部分算子无法求导：如 </a:t>
            </a:r>
            <a:r>
              <a:rPr lang="en-US" sz="1800" spc="-1" dirty="0" err="1">
                <a:solidFill>
                  <a:schemeClr val="tx1">
                    <a:lumMod val="50000"/>
                    <a:lumOff val="50000"/>
                  </a:schemeClr>
                </a:solidFill>
                <a:latin typeface="+mj-ea"/>
                <a:ea typeface="+mj-ea"/>
              </a:rPr>
              <a:t>Relu</a:t>
            </a:r>
            <a:r>
              <a:rPr lang="en-US" sz="1800" spc="-1" dirty="0">
                <a:solidFill>
                  <a:schemeClr val="tx1">
                    <a:lumMod val="50000"/>
                    <a:lumOff val="50000"/>
                  </a:schemeClr>
                </a:solidFill>
                <a:latin typeface="+mj-ea"/>
                <a:ea typeface="+mj-ea"/>
              </a:rPr>
              <a:t>, Switch</a:t>
            </a:r>
            <a:r>
              <a:rPr lang="zh-CN" altLang="en-US" sz="1800" spc="-1" dirty="0">
                <a:solidFill>
                  <a:schemeClr val="tx1">
                    <a:lumMod val="50000"/>
                    <a:lumOff val="50000"/>
                  </a:schemeClr>
                </a:solidFill>
                <a:latin typeface="+mj-ea"/>
                <a:ea typeface="+mj-ea"/>
              </a:rPr>
              <a:t> 等</a:t>
            </a:r>
            <a:endParaRPr lang="en-US" sz="1800" spc="-1" dirty="0">
              <a:solidFill>
                <a:schemeClr val="tx1">
                  <a:lumMod val="50000"/>
                  <a:lumOff val="50000"/>
                </a:schemeClr>
              </a:solidFill>
              <a:latin typeface="+mj-ea"/>
              <a:ea typeface="+mj-ea"/>
            </a:endParaRPr>
          </a:p>
        </p:txBody>
      </p:sp>
      <p:sp>
        <p:nvSpPr>
          <p:cNvPr id="4" name="矩形 3">
            <a:extLst>
              <a:ext uri="{FF2B5EF4-FFF2-40B4-BE49-F238E27FC236}">
                <a16:creationId xmlns:a16="http://schemas.microsoft.com/office/drawing/2014/main" id="{6BA14CFC-9575-2A48-9C7E-FD0C3B11B958}"/>
              </a:ext>
            </a:extLst>
          </p:cNvPr>
          <p:cNvSpPr/>
          <p:nvPr/>
        </p:nvSpPr>
        <p:spPr>
          <a:xfrm>
            <a:off x="658953" y="1196752"/>
            <a:ext cx="6647974" cy="458908"/>
          </a:xfrm>
          <a:prstGeom prst="rect">
            <a:avLst/>
          </a:prstGeom>
        </p:spPr>
        <p:txBody>
          <a:bodyPr wrap="none">
            <a:spAutoFit/>
          </a:bodyPr>
          <a:lstStyle/>
          <a:p>
            <a:pPr>
              <a:lnSpc>
                <a:spcPct val="150000"/>
              </a:lnSpc>
            </a:pPr>
            <a:r>
              <a:rPr lang="zh-CN" altLang="en-US" b="1" dirty="0">
                <a:solidFill>
                  <a:srgbClr val="FFC000"/>
                </a:solidFill>
                <a:latin typeface="+mj-ea"/>
                <a:ea typeface="+mj-ea"/>
                <a:cs typeface="Apple Symbols" panose="02000000000000000000" pitchFamily="2" charset="-79"/>
              </a:rPr>
              <a:t>符号微分：通过求导法则和导数变换公式，精确计算函数的导数</a:t>
            </a:r>
            <a:endParaRPr lang="en-US" altLang="zh-CN" b="1" dirty="0">
              <a:solidFill>
                <a:srgbClr val="FFC000"/>
              </a:solidFill>
              <a:latin typeface="+mj-ea"/>
              <a:ea typeface="+mj-ea"/>
              <a:cs typeface="Apple Symbols" panose="02000000000000000000" pitchFamily="2" charset="-79"/>
            </a:endParaRPr>
          </a:p>
        </p:txBody>
      </p:sp>
      <p:sp>
        <p:nvSpPr>
          <p:cNvPr id="5" name="矩形 4">
            <a:extLst>
              <a:ext uri="{FF2B5EF4-FFF2-40B4-BE49-F238E27FC236}">
                <a16:creationId xmlns:a16="http://schemas.microsoft.com/office/drawing/2014/main" id="{36830C0B-0BBF-614D-A44E-3188F2BAC49C}"/>
              </a:ext>
            </a:extLst>
          </p:cNvPr>
          <p:cNvSpPr/>
          <p:nvPr/>
        </p:nvSpPr>
        <p:spPr>
          <a:xfrm>
            <a:off x="922285" y="1629112"/>
            <a:ext cx="3704860" cy="458908"/>
          </a:xfrm>
          <a:prstGeom prst="rect">
            <a:avLst/>
          </a:prstGeom>
        </p:spPr>
        <p:txBody>
          <a:bodyPr wrap="none">
            <a:spAutoFit/>
          </a:bodyPr>
          <a:lstStyle/>
          <a:p>
            <a:pPr marL="285750" indent="-285750">
              <a:lnSpc>
                <a:spcPct val="150000"/>
              </a:lnSpc>
              <a:buFont typeface="Arial" panose="020B0604020202020204" pitchFamily="34" charset="0"/>
              <a:buChar char="•"/>
            </a:pPr>
            <a:r>
              <a:rPr lang="zh-CN" altLang="en-US" dirty="0">
                <a:solidFill>
                  <a:schemeClr val="bg2">
                    <a:lumMod val="50000"/>
                  </a:schemeClr>
                </a:solidFill>
                <a:latin typeface="+mj-ea"/>
                <a:ea typeface="+mj-ea"/>
                <a:cs typeface="Apple Symbols" panose="02000000000000000000" pitchFamily="2" charset="-79"/>
              </a:rPr>
              <a:t>将原表达式转换为导数表达式：</a:t>
            </a:r>
            <a:endParaRPr lang="en-US" altLang="zh-CN" dirty="0">
              <a:solidFill>
                <a:schemeClr val="bg2">
                  <a:lumMod val="50000"/>
                </a:schemeClr>
              </a:solidFill>
              <a:latin typeface="+mj-ea"/>
              <a:ea typeface="+mj-ea"/>
              <a:cs typeface="Apple Symbols" panose="02000000000000000000" pitchFamily="2" charset="-79"/>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1E219FEB-FBBD-0644-9B43-9AD25339B2D4}"/>
                  </a:ext>
                </a:extLst>
              </p:cNvPr>
              <p:cNvSpPr/>
              <p:nvPr/>
            </p:nvSpPr>
            <p:spPr>
              <a:xfrm>
                <a:off x="3938141" y="2188717"/>
                <a:ext cx="4055597"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dirty="0" smtClean="0">
                              <a:solidFill>
                                <a:schemeClr val="bg2">
                                  <a:lumMod val="50000"/>
                                </a:schemeClr>
                              </a:solidFill>
                              <a:latin typeface="Cambria Math" panose="02040503050406030204" pitchFamily="18" charset="0"/>
                              <a:ea typeface="+mj-ea"/>
                              <a:cs typeface="Apple Symbols" panose="02000000000000000000" pitchFamily="2" charset="-79"/>
                            </a:rPr>
                          </m:ctrlPr>
                        </m:fPr>
                        <m:num>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𝑑</m:t>
                          </m:r>
                        </m:num>
                        <m:den>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m:t>
                          </m:r>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𝑥</m:t>
                          </m:r>
                        </m:den>
                      </m:f>
                      <m:d>
                        <m:dPr>
                          <m:ctrlP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ctrlPr>
                        </m:dPr>
                        <m:e>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𝑓</m:t>
                          </m:r>
                          <m:d>
                            <m:dPr>
                              <m:ctrlP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ctrlPr>
                            </m:dPr>
                            <m:e>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𝑥</m:t>
                              </m:r>
                            </m:e>
                          </m:d>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m:t>
                          </m:r>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𝑔</m:t>
                          </m:r>
                          <m:d>
                            <m:dPr>
                              <m:ctrlP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ctrlPr>
                            </m:dPr>
                            <m:e>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𝑥</m:t>
                              </m:r>
                            </m:e>
                          </m:d>
                        </m:e>
                      </m:d>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m:t>
                      </m:r>
                      <m:f>
                        <m:fPr>
                          <m:ctrlP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ctrlPr>
                        </m:fPr>
                        <m:num>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𝑑</m:t>
                          </m:r>
                        </m:num>
                        <m:den>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m:t>
                          </m:r>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𝑥</m:t>
                          </m:r>
                        </m:den>
                      </m:f>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𝑓</m:t>
                      </m:r>
                      <m:d>
                        <m:dPr>
                          <m:ctrlP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ctrlPr>
                        </m:dPr>
                        <m:e>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𝑥</m:t>
                          </m:r>
                        </m:e>
                      </m:d>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m:t>
                      </m:r>
                      <m:f>
                        <m:fPr>
                          <m:ctrlP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ctrlPr>
                        </m:fPr>
                        <m:num>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𝑑</m:t>
                          </m:r>
                        </m:num>
                        <m:den>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m:t>
                          </m:r>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𝑥</m:t>
                          </m:r>
                        </m:den>
                      </m:f>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𝑔</m:t>
                      </m:r>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m:t>
                      </m:r>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𝑥</m:t>
                      </m:r>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m:t>
                      </m:r>
                    </m:oMath>
                  </m:oMathPara>
                </a14:m>
                <a:endParaRPr lang="zh-CN" altLang="en-US" dirty="0">
                  <a:latin typeface="+mj-ea"/>
                  <a:ea typeface="+mj-ea"/>
                </a:endParaRPr>
              </a:p>
            </p:txBody>
          </p:sp>
        </mc:Choice>
        <mc:Fallback xmlns="">
          <p:sp>
            <p:nvSpPr>
              <p:cNvPr id="6" name="矩形 5">
                <a:extLst>
                  <a:ext uri="{FF2B5EF4-FFF2-40B4-BE49-F238E27FC236}">
                    <a16:creationId xmlns:a16="http://schemas.microsoft.com/office/drawing/2014/main" id="{1E219FEB-FBBD-0644-9B43-9AD25339B2D4}"/>
                  </a:ext>
                </a:extLst>
              </p:cNvPr>
              <p:cNvSpPr>
                <a:spLocks noRot="1" noChangeAspect="1" noMove="1" noResize="1" noEditPoints="1" noAdjustHandles="1" noChangeArrowheads="1" noChangeShapeType="1" noTextEdit="1"/>
              </p:cNvSpPr>
              <p:nvPr/>
            </p:nvSpPr>
            <p:spPr>
              <a:xfrm>
                <a:off x="3938141" y="2188717"/>
                <a:ext cx="4055597" cy="618246"/>
              </a:xfrm>
              <a:prstGeom prst="rect">
                <a:avLst/>
              </a:prstGeom>
              <a:blipFill>
                <a:blip r:embed="rId2"/>
                <a:stretch>
                  <a:fillRect b="-4000"/>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E039209F-C9A2-3442-B550-A1BFBE2C9FA9}"/>
              </a:ext>
            </a:extLst>
          </p:cNvPr>
          <p:cNvSpPr/>
          <p:nvPr/>
        </p:nvSpPr>
        <p:spPr>
          <a:xfrm>
            <a:off x="697781" y="4149080"/>
            <a:ext cx="646331" cy="458908"/>
          </a:xfrm>
          <a:prstGeom prst="rect">
            <a:avLst/>
          </a:prstGeom>
        </p:spPr>
        <p:txBody>
          <a:bodyPr wrap="none">
            <a:spAutoFit/>
          </a:bodyPr>
          <a:lstStyle/>
          <a:p>
            <a:pPr>
              <a:lnSpc>
                <a:spcPct val="150000"/>
              </a:lnSpc>
            </a:pPr>
            <a:r>
              <a:rPr lang="zh-CN" altLang="en-US" b="1" dirty="0">
                <a:solidFill>
                  <a:srgbClr val="FFC000"/>
                </a:solidFill>
                <a:latin typeface="+mj-ea"/>
                <a:ea typeface="+mj-ea"/>
                <a:cs typeface="Apple Symbols" panose="02000000000000000000" pitchFamily="2" charset="-79"/>
              </a:rPr>
              <a:t>优势</a:t>
            </a:r>
            <a:endParaRPr lang="en-US" altLang="zh-CN" b="1" dirty="0">
              <a:solidFill>
                <a:srgbClr val="FFC000"/>
              </a:solidFill>
              <a:latin typeface="+mj-ea"/>
              <a:ea typeface="+mj-ea"/>
              <a:cs typeface="Apple Symbols" panose="02000000000000000000" pitchFamily="2" charset="-79"/>
            </a:endParaRPr>
          </a:p>
        </p:txBody>
      </p:sp>
      <p:sp>
        <p:nvSpPr>
          <p:cNvPr id="8" name="矩形 7">
            <a:extLst>
              <a:ext uri="{FF2B5EF4-FFF2-40B4-BE49-F238E27FC236}">
                <a16:creationId xmlns:a16="http://schemas.microsoft.com/office/drawing/2014/main" id="{2BA214C9-CF54-784D-A43D-1CEC96E8F2D6}"/>
              </a:ext>
            </a:extLst>
          </p:cNvPr>
          <p:cNvSpPr/>
          <p:nvPr/>
        </p:nvSpPr>
        <p:spPr>
          <a:xfrm>
            <a:off x="3584949" y="4149080"/>
            <a:ext cx="646331" cy="458908"/>
          </a:xfrm>
          <a:prstGeom prst="rect">
            <a:avLst/>
          </a:prstGeom>
        </p:spPr>
        <p:txBody>
          <a:bodyPr wrap="none">
            <a:spAutoFit/>
          </a:bodyPr>
          <a:lstStyle/>
          <a:p>
            <a:pPr>
              <a:lnSpc>
                <a:spcPct val="150000"/>
              </a:lnSpc>
            </a:pPr>
            <a:r>
              <a:rPr lang="zh-CN" altLang="en-US" b="1" dirty="0">
                <a:solidFill>
                  <a:srgbClr val="FFC000"/>
                </a:solidFill>
                <a:latin typeface="+mj-ea"/>
                <a:ea typeface="+mj-ea"/>
                <a:cs typeface="Apple Symbols" panose="02000000000000000000" pitchFamily="2" charset="-79"/>
              </a:rPr>
              <a:t>缺点</a:t>
            </a:r>
            <a:endParaRPr lang="en-US" altLang="zh-CN" b="1" dirty="0">
              <a:solidFill>
                <a:srgbClr val="FFC000"/>
              </a:solidFill>
              <a:latin typeface="+mj-ea"/>
              <a:ea typeface="+mj-ea"/>
              <a:cs typeface="Apple Symbols" panose="02000000000000000000" pitchFamily="2" charset="-79"/>
            </a:endParaRPr>
          </a:p>
        </p:txBody>
      </p:sp>
      <p:sp>
        <p:nvSpPr>
          <p:cNvPr id="9" name="矩形 8">
            <a:extLst>
              <a:ext uri="{FF2B5EF4-FFF2-40B4-BE49-F238E27FC236}">
                <a16:creationId xmlns:a16="http://schemas.microsoft.com/office/drawing/2014/main" id="{622C25B9-252D-2C40-9F48-26121998AF3B}"/>
              </a:ext>
            </a:extLst>
          </p:cNvPr>
          <p:cNvSpPr/>
          <p:nvPr/>
        </p:nvSpPr>
        <p:spPr>
          <a:xfrm>
            <a:off x="1382544" y="4149080"/>
            <a:ext cx="1858201" cy="458908"/>
          </a:xfrm>
          <a:prstGeom prst="rect">
            <a:avLst/>
          </a:prstGeom>
        </p:spPr>
        <p:txBody>
          <a:bodyPr wrap="none">
            <a:spAutoFit/>
          </a:bodyPr>
          <a:lstStyle/>
          <a:p>
            <a:pPr marL="285750" indent="-285750">
              <a:lnSpc>
                <a:spcPct val="150000"/>
              </a:lnSpc>
              <a:buFont typeface="Arial" panose="020B0604020202020204" pitchFamily="34" charset="0"/>
              <a:buChar char="•"/>
            </a:pPr>
            <a:r>
              <a:rPr lang="zh-CN" altLang="en-US" dirty="0">
                <a:solidFill>
                  <a:schemeClr val="bg2">
                    <a:lumMod val="50000"/>
                  </a:schemeClr>
                </a:solidFill>
                <a:latin typeface="+mj-ea"/>
                <a:ea typeface="+mj-ea"/>
                <a:cs typeface="Apple Symbols" panose="02000000000000000000" pitchFamily="2" charset="-79"/>
              </a:rPr>
              <a:t>精确数值结果</a:t>
            </a:r>
            <a:endParaRPr lang="en-US" altLang="zh-CN" dirty="0">
              <a:solidFill>
                <a:schemeClr val="bg2">
                  <a:lumMod val="50000"/>
                </a:schemeClr>
              </a:solidFill>
              <a:latin typeface="+mj-ea"/>
              <a:ea typeface="+mj-ea"/>
              <a:cs typeface="Apple Symbols" panose="02000000000000000000" pitchFamily="2" charset="-79"/>
            </a:endParaRPr>
          </a:p>
        </p:txBody>
      </p:sp>
      <p:sp>
        <p:nvSpPr>
          <p:cNvPr id="10" name="矩形 9">
            <a:extLst>
              <a:ext uri="{FF2B5EF4-FFF2-40B4-BE49-F238E27FC236}">
                <a16:creationId xmlns:a16="http://schemas.microsoft.com/office/drawing/2014/main" id="{F452C099-8023-3B43-8910-B5ACF03D60D8}"/>
              </a:ext>
            </a:extLst>
          </p:cNvPr>
          <p:cNvSpPr/>
          <p:nvPr/>
        </p:nvSpPr>
        <p:spPr>
          <a:xfrm>
            <a:off x="4478087" y="4149080"/>
            <a:ext cx="1627369" cy="458908"/>
          </a:xfrm>
          <a:prstGeom prst="rect">
            <a:avLst/>
          </a:prstGeom>
        </p:spPr>
        <p:txBody>
          <a:bodyPr wrap="none">
            <a:spAutoFit/>
          </a:bodyPr>
          <a:lstStyle/>
          <a:p>
            <a:pPr marL="285750" indent="-285750">
              <a:lnSpc>
                <a:spcPct val="150000"/>
              </a:lnSpc>
              <a:buFont typeface="Arial" panose="020B0604020202020204" pitchFamily="34" charset="0"/>
              <a:buChar char="•"/>
            </a:pPr>
            <a:r>
              <a:rPr lang="zh-CN" altLang="en-US" dirty="0">
                <a:solidFill>
                  <a:schemeClr val="bg2">
                    <a:lumMod val="50000"/>
                  </a:schemeClr>
                </a:solidFill>
                <a:latin typeface="+mj-ea"/>
                <a:ea typeface="+mj-ea"/>
                <a:cs typeface="Apple Symbols" panose="02000000000000000000" pitchFamily="2" charset="-79"/>
              </a:rPr>
              <a:t>表达式膨胀</a:t>
            </a:r>
            <a:endParaRPr lang="en-US" altLang="zh-CN" dirty="0">
              <a:solidFill>
                <a:schemeClr val="bg2">
                  <a:lumMod val="50000"/>
                </a:schemeClr>
              </a:solidFill>
              <a:latin typeface="+mj-ea"/>
              <a:ea typeface="+mj-ea"/>
              <a:cs typeface="Apple Symbols" panose="02000000000000000000" pitchFamily="2" charset="-79"/>
            </a:endParaRP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C583A6A7-14FB-DD46-BD36-3CEC8E0A0D45}"/>
                  </a:ext>
                </a:extLst>
              </p:cNvPr>
              <p:cNvSpPr/>
              <p:nvPr/>
            </p:nvSpPr>
            <p:spPr>
              <a:xfrm>
                <a:off x="3290069" y="2908797"/>
                <a:ext cx="5511060" cy="8082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dirty="0" smtClean="0">
                              <a:solidFill>
                                <a:schemeClr val="bg2">
                                  <a:lumMod val="50000"/>
                                </a:schemeClr>
                              </a:solidFill>
                              <a:latin typeface="Cambria Math" panose="02040503050406030204" pitchFamily="18" charset="0"/>
                              <a:ea typeface="+mj-ea"/>
                              <a:cs typeface="Apple Symbols" panose="02000000000000000000" pitchFamily="2" charset="-79"/>
                            </a:rPr>
                          </m:ctrlPr>
                        </m:fPr>
                        <m:num>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𝑑</m:t>
                          </m:r>
                        </m:num>
                        <m:den>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m:t>
                          </m:r>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𝑥</m:t>
                          </m:r>
                        </m:den>
                      </m:f>
                      <m:d>
                        <m:dPr>
                          <m:ctrlP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ctrlPr>
                        </m:dPr>
                        <m:e>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𝑓</m:t>
                          </m:r>
                          <m:d>
                            <m:dPr>
                              <m:ctrlP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ctrlPr>
                            </m:dPr>
                            <m:e>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𝑥</m:t>
                              </m:r>
                            </m:e>
                          </m:d>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m:t>
                          </m:r>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𝑔</m:t>
                          </m:r>
                          <m:d>
                            <m:dPr>
                              <m:ctrlP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ctrlPr>
                            </m:dPr>
                            <m:e>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𝑥</m:t>
                              </m:r>
                            </m:e>
                          </m:d>
                        </m:e>
                      </m:d>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m:t>
                      </m:r>
                      <m:d>
                        <m:dPr>
                          <m:ctrlP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ctrlPr>
                        </m:dPr>
                        <m:e>
                          <m:f>
                            <m:fPr>
                              <m:ctrlP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ctrlPr>
                            </m:fPr>
                            <m:num>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𝑑</m:t>
                              </m:r>
                            </m:num>
                            <m:den>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m:t>
                              </m:r>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𝑥</m:t>
                              </m:r>
                            </m:den>
                          </m:f>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𝑓</m:t>
                          </m:r>
                          <m:d>
                            <m:dPr>
                              <m:ctrlP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ctrlPr>
                            </m:dPr>
                            <m:e>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𝑥</m:t>
                              </m:r>
                            </m:e>
                          </m:d>
                        </m:e>
                      </m:d>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𝑔</m:t>
                      </m:r>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m:t>
                      </m:r>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𝑥</m:t>
                      </m:r>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m:t>
                      </m:r>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𝑓</m:t>
                      </m:r>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m:t>
                      </m:r>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𝑥</m:t>
                      </m:r>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m:t>
                      </m:r>
                      <m:d>
                        <m:dPr>
                          <m:ctrlP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ctrlPr>
                        </m:dPr>
                        <m:e>
                          <m:f>
                            <m:fPr>
                              <m:ctrlP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ctrlPr>
                            </m:fPr>
                            <m:num>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𝑑</m:t>
                              </m:r>
                            </m:num>
                            <m:den>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m:t>
                              </m:r>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𝑥</m:t>
                              </m:r>
                            </m:den>
                          </m:f>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𝑔</m:t>
                          </m:r>
                          <m:d>
                            <m:dPr>
                              <m:ctrlP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ctrlPr>
                            </m:dPr>
                            <m:e>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𝑥</m:t>
                              </m:r>
                            </m:e>
                          </m:d>
                        </m:e>
                      </m:d>
                    </m:oMath>
                  </m:oMathPara>
                </a14:m>
                <a:endParaRPr lang="zh-CN" altLang="en-US" dirty="0">
                  <a:latin typeface="+mj-ea"/>
                  <a:ea typeface="+mj-ea"/>
                </a:endParaRPr>
              </a:p>
            </p:txBody>
          </p:sp>
        </mc:Choice>
        <mc:Fallback xmlns="">
          <p:sp>
            <p:nvSpPr>
              <p:cNvPr id="11" name="矩形 10">
                <a:extLst>
                  <a:ext uri="{FF2B5EF4-FFF2-40B4-BE49-F238E27FC236}">
                    <a16:creationId xmlns:a16="http://schemas.microsoft.com/office/drawing/2014/main" id="{C583A6A7-14FB-DD46-BD36-3CEC8E0A0D45}"/>
                  </a:ext>
                </a:extLst>
              </p:cNvPr>
              <p:cNvSpPr>
                <a:spLocks noRot="1" noChangeAspect="1" noMove="1" noResize="1" noEditPoints="1" noAdjustHandles="1" noChangeArrowheads="1" noChangeShapeType="1" noTextEdit="1"/>
              </p:cNvSpPr>
              <p:nvPr/>
            </p:nvSpPr>
            <p:spPr>
              <a:xfrm>
                <a:off x="3290069" y="2908797"/>
                <a:ext cx="5511060" cy="80823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47853076"/>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073">
                                            <p:txEl>
                                              <p:pRg st="0" end="0"/>
                                            </p:txEl>
                                          </p:spTgt>
                                        </p:tgtEl>
                                        <p:attrNameLst>
                                          <p:attrName>style.visibility</p:attrName>
                                        </p:attrNameLst>
                                      </p:cBhvr>
                                      <p:to>
                                        <p:strVal val="visible"/>
                                      </p:to>
                                    </p:set>
                                    <p:animEffect transition="in" filter="fade">
                                      <p:cBhvr additive="repl">
                                        <p:cTn id="7" dur="500"/>
                                        <p:tgtEl>
                                          <p:spTgt spid="1073">
                                            <p:txEl>
                                              <p:pRg st="0" end="0"/>
                                            </p:txEl>
                                          </p:spTgt>
                                        </p:tgtEl>
                                      </p:cBhvr>
                                    </p:animEffect>
                                  </p:childTnLst>
                                </p:cTn>
                              </p:par>
                              <p:par>
                                <p:cTn id="8" presetID="10" presetClass="entr" fill="hold" nodeType="withEffect">
                                  <p:stCondLst>
                                    <p:cond delay="0"/>
                                  </p:stCondLst>
                                  <p:childTnLst>
                                    <p:set>
                                      <p:cBhvr>
                                        <p:cTn id="9" dur="1" fill="hold">
                                          <p:stCondLst>
                                            <p:cond delay="0"/>
                                          </p:stCondLst>
                                        </p:cTn>
                                        <p:tgtEl>
                                          <p:spTgt spid="1073">
                                            <p:txEl>
                                              <p:pRg st="1" end="1"/>
                                            </p:txEl>
                                          </p:spTgt>
                                        </p:tgtEl>
                                        <p:attrNameLst>
                                          <p:attrName>style.visibility</p:attrName>
                                        </p:attrNameLst>
                                      </p:cBhvr>
                                      <p:to>
                                        <p:strVal val="visible"/>
                                      </p:to>
                                    </p:set>
                                    <p:animEffect transition="in" filter="fade">
                                      <p:cBhvr additive="repl">
                                        <p:cTn id="10" dur="500"/>
                                        <p:tgtEl>
                                          <p:spTgt spid="1073">
                                            <p:txEl>
                                              <p:pRg st="1" end="1"/>
                                            </p:txEl>
                                          </p:spTgt>
                                        </p:tgtEl>
                                      </p:cBhvr>
                                    </p:animEffect>
                                  </p:childTnLst>
                                </p:cTn>
                              </p:par>
                              <p:par>
                                <p:cTn id="11" presetID="10" presetClass="entr" fill="hold" nodeType="withEffect">
                                  <p:stCondLst>
                                    <p:cond delay="0"/>
                                  </p:stCondLst>
                                  <p:childTnLst>
                                    <p:set>
                                      <p:cBhvr>
                                        <p:cTn id="12" dur="1" fill="hold">
                                          <p:stCondLst>
                                            <p:cond delay="0"/>
                                          </p:stCondLst>
                                        </p:cTn>
                                        <p:tgtEl>
                                          <p:spTgt spid="1073">
                                            <p:txEl>
                                              <p:pRg st="2" end="2"/>
                                            </p:txEl>
                                          </p:spTgt>
                                        </p:tgtEl>
                                        <p:attrNameLst>
                                          <p:attrName>style.visibility</p:attrName>
                                        </p:attrNameLst>
                                      </p:cBhvr>
                                      <p:to>
                                        <p:strVal val="visible"/>
                                      </p:to>
                                    </p:set>
                                    <p:animEffect transition="in" filter="fade">
                                      <p:cBhvr additive="repl">
                                        <p:cTn id="13" dur="500"/>
                                        <p:tgtEl>
                                          <p:spTgt spid="107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 name="PlaceHolder 1"/>
          <p:cNvSpPr>
            <a:spLocks noGrp="1"/>
          </p:cNvSpPr>
          <p:nvPr>
            <p:ph type="title"/>
          </p:nvPr>
        </p:nvSpPr>
        <p:spPr>
          <a:prstGeom prst="rect">
            <a:avLst/>
          </a:prstGeom>
          <a:noFill/>
          <a:ln w="0">
            <a:noFill/>
          </a:ln>
        </p:spPr>
        <p:txBody>
          <a:bodyPr lIns="0" tIns="0" rIns="0" bIns="0" anchor="t">
            <a:noAutofit/>
          </a:bodyPr>
          <a:lstStyle/>
          <a:p>
            <a:pPr>
              <a:buClr>
                <a:srgbClr val="1A1A1A"/>
              </a:buClr>
              <a:buSzPct val="90000"/>
            </a:pPr>
            <a:r>
              <a:rPr lang="zh-CN" altLang="en-US" sz="2800" spc="-52" dirty="0">
                <a:solidFill>
                  <a:srgbClr val="C00000"/>
                </a:solidFill>
                <a:latin typeface="Futura Medium" panose="020B0602020204020303" pitchFamily="34" charset="-79"/>
                <a:cs typeface="Futura Medium" panose="020B0602020204020303" pitchFamily="34" charset="-79"/>
              </a:rPr>
              <a:t>数值微分（</a:t>
            </a:r>
            <a:r>
              <a:rPr lang="en-US" altLang="zh-CN" sz="2800" spc="-52" dirty="0">
                <a:solidFill>
                  <a:srgbClr val="C00000"/>
                </a:solidFill>
                <a:latin typeface="Futura Medium" panose="020B0602020204020303" pitchFamily="34" charset="-79"/>
                <a:cs typeface="Futura Medium" panose="020B0602020204020303" pitchFamily="34" charset="-79"/>
              </a:rPr>
              <a:t>Numerical Differentiation</a:t>
            </a:r>
            <a:r>
              <a:rPr lang="zh-CN" altLang="en-US" sz="2800" spc="-52" dirty="0">
                <a:solidFill>
                  <a:srgbClr val="C00000"/>
                </a:solidFill>
                <a:latin typeface="Futura Medium" panose="020B0602020204020303" pitchFamily="34" charset="-79"/>
                <a:cs typeface="Futura Medium" panose="020B0602020204020303" pitchFamily="34" charset="-79"/>
              </a:rPr>
              <a:t>）</a:t>
            </a:r>
            <a:endParaRPr lang="en-US" altLang="en-US" sz="2800" spc="-52" dirty="0">
              <a:solidFill>
                <a:srgbClr val="C00000"/>
              </a:solidFill>
              <a:latin typeface="Futura Medium" panose="020B0602020204020303" pitchFamily="34" charset="-79"/>
              <a:cs typeface="Futura Medium" panose="020B0602020204020303" pitchFamily="34" charset="-79"/>
            </a:endParaRPr>
          </a:p>
        </p:txBody>
      </p:sp>
      <p:sp>
        <p:nvSpPr>
          <p:cNvPr id="4" name="矩形 3">
            <a:extLst>
              <a:ext uri="{FF2B5EF4-FFF2-40B4-BE49-F238E27FC236}">
                <a16:creationId xmlns:a16="http://schemas.microsoft.com/office/drawing/2014/main" id="{3A8D3FC7-4F31-6B4B-976A-BB562A58BB52}"/>
              </a:ext>
            </a:extLst>
          </p:cNvPr>
          <p:cNvSpPr/>
          <p:nvPr/>
        </p:nvSpPr>
        <p:spPr>
          <a:xfrm>
            <a:off x="658953" y="1196752"/>
            <a:ext cx="4108817" cy="458908"/>
          </a:xfrm>
          <a:prstGeom prst="rect">
            <a:avLst/>
          </a:prstGeom>
        </p:spPr>
        <p:txBody>
          <a:bodyPr wrap="none">
            <a:spAutoFit/>
          </a:bodyPr>
          <a:lstStyle/>
          <a:p>
            <a:pPr>
              <a:lnSpc>
                <a:spcPct val="150000"/>
              </a:lnSpc>
            </a:pPr>
            <a:r>
              <a:rPr lang="zh-CN" altLang="en-US" b="1" dirty="0">
                <a:solidFill>
                  <a:srgbClr val="FFC000"/>
                </a:solidFill>
                <a:latin typeface="+mj-ea"/>
                <a:ea typeface="+mj-ea"/>
                <a:cs typeface="Apple Symbols" panose="02000000000000000000" pitchFamily="2" charset="-79"/>
              </a:rPr>
              <a:t>数值微分：使用有限差分进行近似导数</a:t>
            </a:r>
            <a:endParaRPr lang="en-US" altLang="zh-CN" b="1" dirty="0">
              <a:solidFill>
                <a:srgbClr val="FFC000"/>
              </a:solidFill>
              <a:latin typeface="+mj-ea"/>
              <a:ea typeface="+mj-ea"/>
              <a:cs typeface="Apple Symbols" panose="02000000000000000000" pitchFamily="2" charset="-79"/>
            </a:endParaRPr>
          </a:p>
        </p:txBody>
      </p:sp>
      <p:sp>
        <p:nvSpPr>
          <p:cNvPr id="7" name="矩形 6">
            <a:extLst>
              <a:ext uri="{FF2B5EF4-FFF2-40B4-BE49-F238E27FC236}">
                <a16:creationId xmlns:a16="http://schemas.microsoft.com/office/drawing/2014/main" id="{7B395CAB-558F-EA44-81B6-DF17D724710C}"/>
              </a:ext>
            </a:extLst>
          </p:cNvPr>
          <p:cNvSpPr/>
          <p:nvPr/>
        </p:nvSpPr>
        <p:spPr>
          <a:xfrm>
            <a:off x="940011" y="1642230"/>
            <a:ext cx="3243196" cy="458908"/>
          </a:xfrm>
          <a:prstGeom prst="rect">
            <a:avLst/>
          </a:prstGeom>
        </p:spPr>
        <p:txBody>
          <a:bodyPr wrap="none">
            <a:spAutoFit/>
          </a:bodyPr>
          <a:lstStyle/>
          <a:p>
            <a:pPr marL="285750" indent="-285750">
              <a:lnSpc>
                <a:spcPct val="150000"/>
              </a:lnSpc>
              <a:buFont typeface="Arial" panose="020B0604020202020204" pitchFamily="34" charset="0"/>
              <a:buChar char="•"/>
            </a:pPr>
            <a:r>
              <a:rPr lang="zh-CN" altLang="en-US" dirty="0">
                <a:solidFill>
                  <a:schemeClr val="bg2">
                    <a:lumMod val="50000"/>
                  </a:schemeClr>
                </a:solidFill>
                <a:latin typeface="+mj-ea"/>
                <a:ea typeface="+mj-ea"/>
                <a:cs typeface="Apple Symbols" panose="02000000000000000000" pitchFamily="2" charset="-79"/>
              </a:rPr>
              <a:t>可以使用有限差分来近似：</a:t>
            </a:r>
            <a:endParaRPr lang="en-US" altLang="zh-CN" dirty="0">
              <a:solidFill>
                <a:schemeClr val="bg2">
                  <a:lumMod val="50000"/>
                </a:schemeClr>
              </a:solidFill>
              <a:latin typeface="+mj-ea"/>
              <a:ea typeface="+mj-ea"/>
              <a:cs typeface="Apple Symbols" panose="02000000000000000000" pitchFamily="2" charset="-79"/>
            </a:endParaRP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5ECA773E-DB25-1548-80F4-AF56E2EB9CAC}"/>
                  </a:ext>
                </a:extLst>
              </p:cNvPr>
              <p:cNvSpPr/>
              <p:nvPr/>
            </p:nvSpPr>
            <p:spPr>
              <a:xfrm>
                <a:off x="3968247" y="2160864"/>
                <a:ext cx="4274247" cy="6767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dirty="0" smtClean="0">
                              <a:solidFill>
                                <a:schemeClr val="bg2">
                                  <a:lumMod val="50000"/>
                                </a:schemeClr>
                              </a:solidFill>
                              <a:latin typeface="Cambria Math" panose="02040503050406030204" pitchFamily="18" charset="0"/>
                              <a:cs typeface="Apple Symbols" panose="02000000000000000000" pitchFamily="2" charset="-79"/>
                            </a:rPr>
                          </m:ctrlPr>
                        </m:fPr>
                        <m:num>
                          <m:r>
                            <a:rPr lang="en-US" altLang="zh-CN" i="1" dirty="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m:t>
                          </m:r>
                          <m:r>
                            <a:rPr lang="en-US" altLang="zh-CN" i="1" dirty="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𝑓</m:t>
                          </m:r>
                          <m:r>
                            <a:rPr lang="en-US" altLang="zh-CN"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m:t>
                          </m:r>
                          <m:r>
                            <a:rPr lang="en-US" altLang="zh-CN"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𝑥</m:t>
                          </m:r>
                          <m:r>
                            <a:rPr lang="en-US" altLang="zh-CN"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m:t>
                          </m:r>
                        </m:num>
                        <m:den>
                          <m:r>
                            <a:rPr lang="en-US" altLang="zh-CN" i="1" dirty="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m:t>
                          </m:r>
                          <m:sSub>
                            <m:sSubPr>
                              <m:ctrlPr>
                                <a:rPr lang="en-US" altLang="zh-CN" i="1" dirty="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ctrlPr>
                            </m:sSubPr>
                            <m:e>
                              <m:r>
                                <a:rPr lang="en-US" altLang="zh-CN" i="1" dirty="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𝑥</m:t>
                              </m:r>
                            </m:e>
                            <m:sub>
                              <m:r>
                                <a:rPr lang="en-US" altLang="zh-CN"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𝑖</m:t>
                              </m:r>
                            </m:sub>
                          </m:sSub>
                        </m:den>
                      </m:f>
                      <m:r>
                        <a:rPr lang="en-US" altLang="zh-CN"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m:t>
                      </m:r>
                      <m:f>
                        <m:fPr>
                          <m:ctrlPr>
                            <a:rPr lang="en-US" altLang="zh-CN"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ctrlPr>
                        </m:fPr>
                        <m:num>
                          <m:r>
                            <a:rPr lang="en-US" altLang="zh-CN"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𝑓</m:t>
                          </m:r>
                          <m:d>
                            <m:dPr>
                              <m:ctrlPr>
                                <a:rPr lang="en-US" altLang="zh-CN"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ctrlPr>
                            </m:dPr>
                            <m:e>
                              <m:r>
                                <a:rPr lang="en-US" altLang="zh-CN"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𝑥</m:t>
                              </m:r>
                              <m:r>
                                <a:rPr lang="en-US" altLang="zh-CN"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m:t>
                              </m:r>
                              <m:r>
                                <a:rPr lang="en-US" altLang="zh-CN"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h</m:t>
                              </m:r>
                              <m:sSub>
                                <m:sSubPr>
                                  <m:ctrlPr>
                                    <a:rPr lang="en-US" altLang="zh-CN"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ctrlPr>
                                </m:sSubPr>
                                <m:e>
                                  <m:r>
                                    <a:rPr lang="en-US" altLang="zh-CN"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𝑒</m:t>
                                  </m:r>
                                </m:e>
                                <m:sub>
                                  <m:r>
                                    <a:rPr lang="en-US" altLang="zh-CN"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𝑖</m:t>
                                  </m:r>
                                </m:sub>
                              </m:sSub>
                            </m:e>
                          </m:d>
                          <m:r>
                            <a:rPr lang="en-US" altLang="zh-CN"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m:t>
                          </m:r>
                          <m:r>
                            <a:rPr lang="en-US" altLang="zh-CN"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𝑓</m:t>
                          </m:r>
                          <m:d>
                            <m:dPr>
                              <m:ctrlPr>
                                <a:rPr lang="en-US" altLang="zh-CN"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ctrlPr>
                            </m:dPr>
                            <m:e>
                              <m:r>
                                <a:rPr lang="en-US" altLang="zh-CN"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𝑥</m:t>
                              </m:r>
                            </m:e>
                          </m:d>
                        </m:num>
                        <m:den>
                          <m:r>
                            <a:rPr lang="en-US" altLang="zh-CN"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h</m:t>
                          </m:r>
                        </m:den>
                      </m:f>
                      <m:r>
                        <a:rPr lang="en-US" altLang="zh-CN"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m:t>
                      </m:r>
                      <m:r>
                        <a:rPr lang="zh-CN" altLang="en-US"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 </m:t>
                      </m:r>
                      <m:r>
                        <a:rPr lang="en-US" altLang="zh-CN"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𝑤h𝑒𝑟𝑒</m:t>
                      </m:r>
                      <m:r>
                        <a:rPr lang="zh-CN" altLang="en-US"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 </m:t>
                      </m:r>
                      <m:r>
                        <a:rPr lang="en-US" altLang="zh-CN"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h</m:t>
                      </m:r>
                      <m:r>
                        <a:rPr lang="en-US" altLang="zh-CN"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&gt;0</m:t>
                      </m:r>
                    </m:oMath>
                  </m:oMathPara>
                </a14:m>
                <a:endParaRPr lang="zh-CN" altLang="en-US" dirty="0"/>
              </a:p>
            </p:txBody>
          </p:sp>
        </mc:Choice>
        <mc:Fallback xmlns="">
          <p:sp>
            <p:nvSpPr>
              <p:cNvPr id="8" name="矩形 7">
                <a:extLst>
                  <a:ext uri="{FF2B5EF4-FFF2-40B4-BE49-F238E27FC236}">
                    <a16:creationId xmlns:a16="http://schemas.microsoft.com/office/drawing/2014/main" id="{5ECA773E-DB25-1548-80F4-AF56E2EB9CAC}"/>
                  </a:ext>
                </a:extLst>
              </p:cNvPr>
              <p:cNvSpPr>
                <a:spLocks noRot="1" noChangeAspect="1" noMove="1" noResize="1" noEditPoints="1" noAdjustHandles="1" noChangeArrowheads="1" noChangeShapeType="1" noTextEdit="1"/>
              </p:cNvSpPr>
              <p:nvPr/>
            </p:nvSpPr>
            <p:spPr>
              <a:xfrm>
                <a:off x="3968247" y="2160864"/>
                <a:ext cx="4274247" cy="676724"/>
              </a:xfrm>
              <a:prstGeom prst="rect">
                <a:avLst/>
              </a:prstGeom>
              <a:blipFill>
                <a:blip r:embed="rId2"/>
                <a:stretch>
                  <a:fillRect b="-1852"/>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6618FC2E-0FA2-1140-AC4B-8211C24339F9}"/>
              </a:ext>
            </a:extLst>
          </p:cNvPr>
          <p:cNvSpPr/>
          <p:nvPr/>
        </p:nvSpPr>
        <p:spPr>
          <a:xfrm>
            <a:off x="805106" y="3284984"/>
            <a:ext cx="646331" cy="458908"/>
          </a:xfrm>
          <a:prstGeom prst="rect">
            <a:avLst/>
          </a:prstGeom>
        </p:spPr>
        <p:txBody>
          <a:bodyPr wrap="none">
            <a:spAutoFit/>
          </a:bodyPr>
          <a:lstStyle/>
          <a:p>
            <a:pPr>
              <a:lnSpc>
                <a:spcPct val="150000"/>
              </a:lnSpc>
            </a:pPr>
            <a:r>
              <a:rPr lang="zh-CN" altLang="en-US" b="1" dirty="0">
                <a:solidFill>
                  <a:srgbClr val="FFC000"/>
                </a:solidFill>
                <a:latin typeface="+mj-ea"/>
                <a:ea typeface="+mj-ea"/>
                <a:cs typeface="Apple Symbols" panose="02000000000000000000" pitchFamily="2" charset="-79"/>
              </a:rPr>
              <a:t>优势</a:t>
            </a:r>
            <a:endParaRPr lang="en-US" altLang="zh-CN" b="1" dirty="0">
              <a:solidFill>
                <a:srgbClr val="FFC000"/>
              </a:solidFill>
              <a:latin typeface="+mj-ea"/>
              <a:ea typeface="+mj-ea"/>
              <a:cs typeface="Apple Symbols" panose="02000000000000000000" pitchFamily="2" charset="-79"/>
            </a:endParaRPr>
          </a:p>
        </p:txBody>
      </p:sp>
      <p:sp>
        <p:nvSpPr>
          <p:cNvPr id="10" name="矩形 9">
            <a:extLst>
              <a:ext uri="{FF2B5EF4-FFF2-40B4-BE49-F238E27FC236}">
                <a16:creationId xmlns:a16="http://schemas.microsoft.com/office/drawing/2014/main" id="{A7C5DD01-D4A0-144A-87A3-131BCD1ED03D}"/>
              </a:ext>
            </a:extLst>
          </p:cNvPr>
          <p:cNvSpPr/>
          <p:nvPr/>
        </p:nvSpPr>
        <p:spPr>
          <a:xfrm>
            <a:off x="3290069" y="3284984"/>
            <a:ext cx="646331" cy="458908"/>
          </a:xfrm>
          <a:prstGeom prst="rect">
            <a:avLst/>
          </a:prstGeom>
        </p:spPr>
        <p:txBody>
          <a:bodyPr wrap="none">
            <a:spAutoFit/>
          </a:bodyPr>
          <a:lstStyle/>
          <a:p>
            <a:pPr>
              <a:lnSpc>
                <a:spcPct val="150000"/>
              </a:lnSpc>
            </a:pPr>
            <a:r>
              <a:rPr lang="zh-CN" altLang="en-US" b="1" dirty="0">
                <a:solidFill>
                  <a:srgbClr val="FFC000"/>
                </a:solidFill>
                <a:latin typeface="+mj-ea"/>
                <a:ea typeface="+mj-ea"/>
                <a:cs typeface="Apple Symbols" panose="02000000000000000000" pitchFamily="2" charset="-79"/>
              </a:rPr>
              <a:t>缺点</a:t>
            </a:r>
            <a:endParaRPr lang="en-US" altLang="zh-CN" b="1" dirty="0">
              <a:solidFill>
                <a:srgbClr val="FFC000"/>
              </a:solidFill>
              <a:latin typeface="+mj-ea"/>
              <a:ea typeface="+mj-ea"/>
              <a:cs typeface="Apple Symbols" panose="02000000000000000000" pitchFamily="2" charset="-79"/>
            </a:endParaRPr>
          </a:p>
        </p:txBody>
      </p:sp>
      <p:sp>
        <p:nvSpPr>
          <p:cNvPr id="11" name="矩形 10">
            <a:extLst>
              <a:ext uri="{FF2B5EF4-FFF2-40B4-BE49-F238E27FC236}">
                <a16:creationId xmlns:a16="http://schemas.microsoft.com/office/drawing/2014/main" id="{C9A2C08F-893E-5245-B597-81ACAFBCD880}"/>
              </a:ext>
            </a:extLst>
          </p:cNvPr>
          <p:cNvSpPr/>
          <p:nvPr/>
        </p:nvSpPr>
        <p:spPr>
          <a:xfrm>
            <a:off x="1489869" y="3284984"/>
            <a:ext cx="1396536" cy="458908"/>
          </a:xfrm>
          <a:prstGeom prst="rect">
            <a:avLst/>
          </a:prstGeom>
        </p:spPr>
        <p:txBody>
          <a:bodyPr wrap="none">
            <a:spAutoFit/>
          </a:bodyPr>
          <a:lstStyle/>
          <a:p>
            <a:pPr marL="285750" indent="-285750">
              <a:lnSpc>
                <a:spcPct val="150000"/>
              </a:lnSpc>
              <a:buFont typeface="Arial" panose="020B0604020202020204" pitchFamily="34" charset="0"/>
              <a:buChar char="•"/>
            </a:pPr>
            <a:r>
              <a:rPr lang="zh-CN" altLang="en-US" dirty="0">
                <a:solidFill>
                  <a:schemeClr val="bg2">
                    <a:lumMod val="50000"/>
                  </a:schemeClr>
                </a:solidFill>
                <a:latin typeface="+mj-ea"/>
                <a:ea typeface="+mj-ea"/>
                <a:cs typeface="Apple Symbols" panose="02000000000000000000" pitchFamily="2" charset="-79"/>
              </a:rPr>
              <a:t>容易实现</a:t>
            </a:r>
            <a:endParaRPr lang="en-US" altLang="zh-CN" dirty="0">
              <a:solidFill>
                <a:schemeClr val="bg2">
                  <a:lumMod val="50000"/>
                </a:schemeClr>
              </a:solidFill>
              <a:latin typeface="+mj-ea"/>
              <a:ea typeface="+mj-ea"/>
              <a:cs typeface="Apple Symbols" panose="02000000000000000000" pitchFamily="2" charset="-79"/>
            </a:endParaRP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A719F83E-ED7B-D942-A023-1642B92D02DB}"/>
                  </a:ext>
                </a:extLst>
              </p:cNvPr>
              <p:cNvSpPr/>
              <p:nvPr/>
            </p:nvSpPr>
            <p:spPr>
              <a:xfrm>
                <a:off x="4183207" y="3284984"/>
                <a:ext cx="2089033" cy="1289905"/>
              </a:xfrm>
              <a:prstGeom prst="rect">
                <a:avLst/>
              </a:prstGeom>
            </p:spPr>
            <p:txBody>
              <a:bodyPr wrap="none">
                <a:spAutoFit/>
              </a:bodyPr>
              <a:lstStyle/>
              <a:p>
                <a:pPr marL="285750" indent="-285750">
                  <a:lnSpc>
                    <a:spcPct val="150000"/>
                  </a:lnSpc>
                  <a:buFont typeface="Arial" panose="020B0604020202020204" pitchFamily="34" charset="0"/>
                  <a:buChar char="•"/>
                </a:pPr>
                <a:r>
                  <a:rPr lang="zh-CN" altLang="en-US" dirty="0">
                    <a:solidFill>
                      <a:schemeClr val="bg2">
                        <a:lumMod val="50000"/>
                      </a:schemeClr>
                    </a:solidFill>
                    <a:latin typeface="+mj-ea"/>
                    <a:ea typeface="+mj-ea"/>
                    <a:cs typeface="Apple Symbols" panose="02000000000000000000" pitchFamily="2" charset="-79"/>
                  </a:rPr>
                  <a:t>计算结果不精确</a:t>
                </a:r>
                <a:endParaRPr lang="en-US" altLang="zh-CN" dirty="0">
                  <a:solidFill>
                    <a:schemeClr val="bg2">
                      <a:lumMod val="50000"/>
                    </a:schemeClr>
                  </a:solidFill>
                  <a:latin typeface="+mj-ea"/>
                  <a:ea typeface="+mj-ea"/>
                  <a:cs typeface="Apple Symbols" panose="02000000000000000000" pitchFamily="2" charset="-79"/>
                </a:endParaRPr>
              </a:p>
              <a:p>
                <a:pPr marL="285750" indent="-285750">
                  <a:lnSpc>
                    <a:spcPct val="150000"/>
                  </a:lnSpc>
                  <a:buFont typeface="Arial" panose="020B0604020202020204" pitchFamily="34" charset="0"/>
                  <a:buChar char="•"/>
                </a:pPr>
                <a:r>
                  <a:rPr lang="zh-CN" altLang="en-US" dirty="0">
                    <a:solidFill>
                      <a:schemeClr val="bg2">
                        <a:lumMod val="50000"/>
                      </a:schemeClr>
                    </a:solidFill>
                    <a:latin typeface="+mj-ea"/>
                    <a:ea typeface="+mj-ea"/>
                    <a:cs typeface="Apple Symbols" panose="02000000000000000000" pitchFamily="2" charset="-79"/>
                  </a:rPr>
                  <a:t>计算复杂度高</a:t>
                </a:r>
                <a:endParaRPr lang="en-US" altLang="zh-CN" dirty="0">
                  <a:solidFill>
                    <a:schemeClr val="bg2">
                      <a:lumMod val="50000"/>
                    </a:schemeClr>
                  </a:solidFill>
                  <a:latin typeface="+mj-ea"/>
                  <a:ea typeface="+mj-ea"/>
                  <a:cs typeface="Apple Symbols" panose="02000000000000000000" pitchFamily="2" charset="-79"/>
                </a:endParaRPr>
              </a:p>
              <a:p>
                <a:pPr marL="285750" indent="-285750">
                  <a:lnSpc>
                    <a:spcPct val="150000"/>
                  </a:lnSpc>
                  <a:buFont typeface="Arial" panose="020B0604020202020204" pitchFamily="34" charset="0"/>
                  <a:buChar char="•"/>
                </a:pPr>
                <a:r>
                  <a:rPr lang="zh-CN" altLang="en-US" dirty="0">
                    <a:solidFill>
                      <a:schemeClr val="bg2">
                        <a:lumMod val="50000"/>
                      </a:schemeClr>
                    </a:solidFill>
                    <a:latin typeface="+mj-ea"/>
                    <a:ea typeface="+mj-ea"/>
                    <a:cs typeface="Apple Symbols" panose="02000000000000000000" pitchFamily="2" charset="-79"/>
                  </a:rPr>
                  <a:t>对 </a:t>
                </a:r>
                <a14:m>
                  <m:oMath xmlns:m="http://schemas.openxmlformats.org/officeDocument/2006/math">
                    <m:r>
                      <a:rPr lang="en-US" altLang="zh-CN" i="1" dirty="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h</m:t>
                    </m:r>
                  </m:oMath>
                </a14:m>
                <a:r>
                  <a:rPr lang="zh-CN" altLang="en-US" dirty="0">
                    <a:solidFill>
                      <a:schemeClr val="bg2">
                        <a:lumMod val="50000"/>
                      </a:schemeClr>
                    </a:solidFill>
                    <a:latin typeface="+mj-ea"/>
                    <a:ea typeface="+mj-ea"/>
                    <a:cs typeface="Apple Symbols" panose="02000000000000000000" pitchFamily="2" charset="-79"/>
                  </a:rPr>
                  <a:t> 的要求高</a:t>
                </a:r>
                <a:endParaRPr lang="en-US" altLang="zh-CN" dirty="0">
                  <a:solidFill>
                    <a:schemeClr val="bg2">
                      <a:lumMod val="50000"/>
                    </a:schemeClr>
                  </a:solidFill>
                  <a:latin typeface="+mj-ea"/>
                  <a:ea typeface="+mj-ea"/>
                  <a:cs typeface="Apple Symbols" panose="02000000000000000000" pitchFamily="2" charset="-79"/>
                </a:endParaRPr>
              </a:p>
            </p:txBody>
          </p:sp>
        </mc:Choice>
        <mc:Fallback xmlns="">
          <p:sp>
            <p:nvSpPr>
              <p:cNvPr id="12" name="矩形 11">
                <a:extLst>
                  <a:ext uri="{FF2B5EF4-FFF2-40B4-BE49-F238E27FC236}">
                    <a16:creationId xmlns:a16="http://schemas.microsoft.com/office/drawing/2014/main" id="{A719F83E-ED7B-D942-A023-1642B92D02DB}"/>
                  </a:ext>
                </a:extLst>
              </p:cNvPr>
              <p:cNvSpPr>
                <a:spLocks noRot="1" noChangeAspect="1" noMove="1" noResize="1" noEditPoints="1" noAdjustHandles="1" noChangeArrowheads="1" noChangeShapeType="1" noTextEdit="1"/>
              </p:cNvSpPr>
              <p:nvPr/>
            </p:nvSpPr>
            <p:spPr>
              <a:xfrm>
                <a:off x="4183207" y="3284984"/>
                <a:ext cx="2089033" cy="1289905"/>
              </a:xfrm>
              <a:prstGeom prst="rect">
                <a:avLst/>
              </a:prstGeom>
              <a:blipFill>
                <a:blip r:embed="rId3"/>
                <a:stretch>
                  <a:fillRect l="-1205" r="-1205" b="-5882"/>
                </a:stretch>
              </a:blipFill>
            </p:spPr>
            <p:txBody>
              <a:bodyPr/>
              <a:lstStyle/>
              <a:p>
                <a:r>
                  <a:rPr lang="zh-CN" altLang="en-US">
                    <a:noFill/>
                  </a:rPr>
                  <a:t> </a:t>
                </a:r>
              </a:p>
            </p:txBody>
          </p:sp>
        </mc:Fallback>
      </mc:AlternateContent>
      <p:sp>
        <p:nvSpPr>
          <p:cNvPr id="13" name="PlaceHolder 2">
            <a:extLst>
              <a:ext uri="{FF2B5EF4-FFF2-40B4-BE49-F238E27FC236}">
                <a16:creationId xmlns:a16="http://schemas.microsoft.com/office/drawing/2014/main" id="{5BD2944C-5C8A-1D42-A77C-86C63FE00C6C}"/>
              </a:ext>
            </a:extLst>
          </p:cNvPr>
          <p:cNvSpPr txBox="1">
            <a:spLocks/>
          </p:cNvSpPr>
          <p:nvPr/>
        </p:nvSpPr>
        <p:spPr>
          <a:xfrm>
            <a:off x="805106" y="4869160"/>
            <a:ext cx="10549859" cy="1056189"/>
          </a:xfrm>
          <a:prstGeom prst="rect">
            <a:avLst/>
          </a:prstGeom>
          <a:noFill/>
          <a:ln w="0">
            <a:noFill/>
          </a:ln>
        </p:spPr>
        <p:txBody>
          <a:bodyPr lIns="0" tIns="0" rIns="0" bIns="0" anchor="t">
            <a:noAutofit/>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20000"/>
              </a:lnSpc>
              <a:spcBef>
                <a:spcPts val="561"/>
              </a:spcBef>
              <a:buClr>
                <a:srgbClr val="1A1A1A"/>
              </a:buClr>
              <a:buSzPct val="90000"/>
              <a:buFontTx/>
              <a:buNone/>
              <a:tabLst>
                <a:tab pos="0" algn="l"/>
              </a:tabLst>
            </a:pPr>
            <a:r>
              <a:rPr lang="zh-CN" altLang="en-US" sz="1800" b="1" spc="-1" dirty="0">
                <a:solidFill>
                  <a:srgbClr val="FFC000"/>
                </a:solidFill>
                <a:latin typeface="+mj-ea"/>
                <a:ea typeface="+mj-ea"/>
              </a:rPr>
              <a:t>深度学习中的应用问题</a:t>
            </a:r>
          </a:p>
          <a:p>
            <a:pPr marL="457200" lvl="1" indent="-228600">
              <a:lnSpc>
                <a:spcPct val="120000"/>
              </a:lnSpc>
              <a:spcBef>
                <a:spcPts val="400"/>
              </a:spcBef>
              <a:buClr>
                <a:srgbClr val="1A1A1A"/>
              </a:buClr>
              <a:buSzPct val="90000"/>
              <a:buFont typeface="Wingdings" charset="2"/>
              <a:buChar char=""/>
              <a:tabLst>
                <a:tab pos="0" algn="l"/>
              </a:tabLst>
            </a:pPr>
            <a:r>
              <a:rPr lang="zh-CN" altLang="en-US" sz="1800" spc="-1" dirty="0">
                <a:solidFill>
                  <a:srgbClr val="59595A"/>
                </a:solidFill>
                <a:latin typeface="Segoe UI"/>
              </a:rPr>
              <a:t>数值计算中的截断和近似问题导致无法得到精确导数</a:t>
            </a:r>
            <a:endParaRPr lang="en-US" altLang="zh-CN" sz="1800" spc="-1" dirty="0">
              <a:solidFill>
                <a:srgbClr val="59595A"/>
              </a:solidFill>
              <a:latin typeface="Segoe UI"/>
            </a:endParaRPr>
          </a:p>
          <a:p>
            <a:pPr marL="457200" lvl="1" indent="-228600">
              <a:lnSpc>
                <a:spcPct val="120000"/>
              </a:lnSpc>
              <a:spcBef>
                <a:spcPts val="400"/>
              </a:spcBef>
              <a:buClr>
                <a:srgbClr val="1A1A1A"/>
              </a:buClr>
              <a:buSzPct val="90000"/>
              <a:buFont typeface="Wingdings" charset="2"/>
              <a:buChar char=""/>
              <a:tabLst>
                <a:tab pos="0" algn="l"/>
              </a:tabLst>
            </a:pPr>
            <a:r>
              <a:rPr lang="zh-CN" altLang="en-US" sz="1800" spc="-1" dirty="0">
                <a:solidFill>
                  <a:srgbClr val="59595A"/>
                </a:solidFill>
                <a:latin typeface="+mj-ea"/>
                <a:ea typeface="+mj-ea"/>
              </a:rPr>
              <a:t>部分算子无法求导：如 </a:t>
            </a:r>
            <a:r>
              <a:rPr lang="en-US" sz="1800" spc="-1" dirty="0" err="1">
                <a:solidFill>
                  <a:srgbClr val="59595A"/>
                </a:solidFill>
                <a:latin typeface="+mj-ea"/>
                <a:ea typeface="+mj-ea"/>
              </a:rPr>
              <a:t>Relu</a:t>
            </a:r>
            <a:r>
              <a:rPr lang="en-US" sz="1800" spc="-1" dirty="0">
                <a:solidFill>
                  <a:srgbClr val="59595A"/>
                </a:solidFill>
                <a:latin typeface="+mj-ea"/>
                <a:ea typeface="+mj-ea"/>
              </a:rPr>
              <a:t>, Switch </a:t>
            </a:r>
            <a:r>
              <a:rPr lang="zh-CN" altLang="en-US" sz="1800" spc="-1" dirty="0">
                <a:solidFill>
                  <a:srgbClr val="59595A"/>
                </a:solidFill>
                <a:latin typeface="+mj-ea"/>
                <a:ea typeface="+mj-ea"/>
              </a:rPr>
              <a:t>等</a:t>
            </a:r>
          </a:p>
        </p:txBody>
      </p:sp>
    </p:spTree>
    <p:extLst>
      <p:ext uri="{BB962C8B-B14F-4D97-AF65-F5344CB8AC3E}">
        <p14:creationId xmlns:p14="http://schemas.microsoft.com/office/powerpoint/2010/main" val="4032815610"/>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additive="repl">
                                        <p:cTn id="7" dur="500"/>
                                        <p:tgtEl>
                                          <p:spTgt spid="13">
                                            <p:txEl>
                                              <p:pRg st="0" end="0"/>
                                            </p:txEl>
                                          </p:spTgt>
                                        </p:tgtEl>
                                      </p:cBhvr>
                                    </p:animEffect>
                                  </p:childTnLst>
                                </p:cTn>
                              </p:par>
                              <p:par>
                                <p:cTn id="8" presetID="10" presetClass="entr" fill="hold"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fade">
                                      <p:cBhvr additive="repl">
                                        <p:cTn id="10" dur="500"/>
                                        <p:tgtEl>
                                          <p:spTgt spid="13">
                                            <p:txEl>
                                              <p:pRg st="1" end="1"/>
                                            </p:txEl>
                                          </p:spTgt>
                                        </p:tgtEl>
                                      </p:cBhvr>
                                    </p:animEffect>
                                  </p:childTnLst>
                                </p:cTn>
                              </p:par>
                              <p:par>
                                <p:cTn id="11" presetID="10" presetClass="entr" fill="hold"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fade">
                                      <p:cBhvr additive="repl">
                                        <p:cTn id="13"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2800" spc="-52" dirty="0">
                <a:solidFill>
                  <a:srgbClr val="C00000"/>
                </a:solidFill>
                <a:latin typeface="Futura Medium" panose="020B0602020204020303" pitchFamily="34" charset="-79"/>
                <a:cs typeface="Futura Medium" panose="020B0602020204020303" pitchFamily="34" charset="-79"/>
              </a:rPr>
              <a:t>自动微分（</a:t>
            </a:r>
            <a:r>
              <a:rPr lang="en-US" altLang="en-US" sz="2800" spc="-52" dirty="0">
                <a:solidFill>
                  <a:srgbClr val="C00000"/>
                </a:solidFill>
                <a:latin typeface="Futura Medium" panose="020B0602020204020303" pitchFamily="34" charset="-79"/>
                <a:cs typeface="Futura Medium" panose="020B0602020204020303" pitchFamily="34" charset="-79"/>
              </a:rPr>
              <a:t>Auto Differentiation</a:t>
            </a:r>
            <a:r>
              <a:rPr lang="zh-CN" altLang="en-US" sz="2800" spc="-52" dirty="0">
                <a:solidFill>
                  <a:srgbClr val="C00000"/>
                </a:solidFill>
                <a:latin typeface="Futura Medium" panose="020B0602020204020303" pitchFamily="34" charset="-79"/>
                <a:cs typeface="Futura Medium" panose="020B0602020204020303" pitchFamily="34" charset="-79"/>
              </a:rPr>
              <a:t>）</a:t>
            </a:r>
            <a:r>
              <a:rPr lang="en-US" altLang="zh-CN" sz="2800" spc="-52" dirty="0">
                <a:solidFill>
                  <a:srgbClr val="C00000"/>
                </a:solidFill>
                <a:latin typeface="Futura Medium" panose="020B0602020204020303" pitchFamily="34" charset="-79"/>
                <a:cs typeface="Futura Medium" panose="020B0602020204020303" pitchFamily="34" charset="-79"/>
              </a:rPr>
              <a:t>I</a:t>
            </a:r>
            <a:endParaRPr lang="en-US" altLang="en-US" sz="2800" spc="-52" dirty="0">
              <a:solidFill>
                <a:srgbClr val="C00000"/>
              </a:solidFill>
              <a:latin typeface="Futura Medium" panose="020B0602020204020303" pitchFamily="34" charset="-79"/>
              <a:cs typeface="Futura Medium" panose="020B0602020204020303" pitchFamily="34" charset="-79"/>
            </a:endParaRPr>
          </a:p>
        </p:txBody>
      </p:sp>
      <p:sp>
        <p:nvSpPr>
          <p:cNvPr id="1079" name="Rectangle 8"/>
          <p:cNvSpPr/>
          <p:nvPr/>
        </p:nvSpPr>
        <p:spPr>
          <a:xfrm>
            <a:off x="674861" y="3357720"/>
            <a:ext cx="184320" cy="461160"/>
          </a:xfrm>
          <a:prstGeom prst="rect">
            <a:avLst/>
          </a:prstGeom>
          <a:noFill/>
          <a:ln w="0">
            <a:noFill/>
          </a:ln>
        </p:spPr>
        <p:style>
          <a:lnRef idx="0">
            <a:scrgbClr r="0" g="0" b="0"/>
          </a:lnRef>
          <a:fillRef idx="0">
            <a:scrgbClr r="0" g="0" b="0"/>
          </a:fillRef>
          <a:effectRef idx="0">
            <a:scrgbClr r="0" g="0" b="0"/>
          </a:effectRef>
          <a:fontRef idx="minor"/>
        </p:style>
      </p:sp>
      <p:sp>
        <p:nvSpPr>
          <p:cNvPr id="1080" name="TextBox 9"/>
          <p:cNvSpPr/>
          <p:nvPr/>
        </p:nvSpPr>
        <p:spPr>
          <a:xfrm>
            <a:off x="2100822" y="3655081"/>
            <a:ext cx="65" cy="1846659"/>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nSpc>
                <a:spcPct val="100000"/>
              </a:lnSpc>
              <a:buNone/>
            </a:pPr>
            <a:endParaRPr lang="en-US" sz="2000" spc="-1">
              <a:latin typeface="Arial"/>
            </a:endParaRPr>
          </a:p>
          <a:p>
            <a:pPr>
              <a:lnSpc>
                <a:spcPct val="100000"/>
              </a:lnSpc>
              <a:buNone/>
            </a:pPr>
            <a:endParaRPr lang="en-US" sz="2000" spc="-1">
              <a:latin typeface="Arial"/>
            </a:endParaRPr>
          </a:p>
          <a:p>
            <a:pPr>
              <a:lnSpc>
                <a:spcPct val="100000"/>
              </a:lnSpc>
              <a:buNone/>
            </a:pPr>
            <a:endParaRPr lang="en-US" sz="2000" spc="-1">
              <a:latin typeface="Arial"/>
            </a:endParaRPr>
          </a:p>
          <a:p>
            <a:pPr>
              <a:lnSpc>
                <a:spcPct val="100000"/>
              </a:lnSpc>
              <a:buNone/>
            </a:pPr>
            <a:endParaRPr lang="en-US" sz="2000" spc="-1">
              <a:latin typeface="Arial"/>
            </a:endParaRPr>
          </a:p>
          <a:p>
            <a:pPr>
              <a:lnSpc>
                <a:spcPct val="100000"/>
              </a:lnSpc>
              <a:buNone/>
            </a:pPr>
            <a:endParaRPr lang="en-US" sz="2000" spc="-1">
              <a:latin typeface="Arial"/>
            </a:endParaRPr>
          </a:p>
          <a:p>
            <a:pPr>
              <a:lnSpc>
                <a:spcPct val="100000"/>
              </a:lnSpc>
              <a:buNone/>
            </a:pPr>
            <a:endParaRPr lang="en-US" sz="2000" spc="-1">
              <a:latin typeface="Arial"/>
            </a:endParaRPr>
          </a:p>
        </p:txBody>
      </p:sp>
      <p:sp>
        <p:nvSpPr>
          <p:cNvPr id="48" name="矩形 47">
            <a:extLst>
              <a:ext uri="{FF2B5EF4-FFF2-40B4-BE49-F238E27FC236}">
                <a16:creationId xmlns:a16="http://schemas.microsoft.com/office/drawing/2014/main" id="{A31DD2E7-B355-E248-9699-EC91D8C66AFA}"/>
              </a:ext>
            </a:extLst>
          </p:cNvPr>
          <p:cNvSpPr/>
          <p:nvPr/>
        </p:nvSpPr>
        <p:spPr>
          <a:xfrm>
            <a:off x="658953" y="1340768"/>
            <a:ext cx="5742278" cy="1289905"/>
          </a:xfrm>
          <a:prstGeom prst="rect">
            <a:avLst/>
          </a:prstGeom>
        </p:spPr>
        <p:txBody>
          <a:bodyPr wrap="none">
            <a:spAutoFit/>
          </a:bodyPr>
          <a:lstStyle/>
          <a:p>
            <a:pPr>
              <a:lnSpc>
                <a:spcPct val="150000"/>
              </a:lnSpc>
            </a:pPr>
            <a:r>
              <a:rPr lang="zh-CN" altLang="en-US" b="1" dirty="0">
                <a:solidFill>
                  <a:srgbClr val="FFC000"/>
                </a:solidFill>
                <a:latin typeface="+mj-ea"/>
                <a:ea typeface="+mj-ea"/>
                <a:cs typeface="Apple Symbols" panose="02000000000000000000" pitchFamily="2" charset="-79"/>
              </a:rPr>
              <a:t>自动微分：所有数值计算都由有限的基本运算组成</a:t>
            </a:r>
            <a:endParaRPr lang="en-US" altLang="zh-CN" b="1" dirty="0">
              <a:solidFill>
                <a:srgbClr val="FFC000"/>
              </a:solidFill>
              <a:latin typeface="+mj-ea"/>
              <a:ea typeface="+mj-ea"/>
              <a:cs typeface="Apple Symbols" panose="02000000000000000000" pitchFamily="2" charset="-79"/>
            </a:endParaRPr>
          </a:p>
          <a:p>
            <a:pPr>
              <a:lnSpc>
                <a:spcPct val="150000"/>
              </a:lnSpc>
            </a:pPr>
            <a:r>
              <a:rPr lang="zh-CN" altLang="en-US" b="1" dirty="0">
                <a:solidFill>
                  <a:srgbClr val="FFC000"/>
                </a:solidFill>
                <a:latin typeface="+mj-ea"/>
                <a:ea typeface="+mj-ea"/>
                <a:cs typeface="Apple Symbols" panose="02000000000000000000" pitchFamily="2" charset="-79"/>
              </a:rPr>
              <a:t>                 基本运算的导数表达式是已知的</a:t>
            </a:r>
            <a:endParaRPr lang="en-US" altLang="zh-CN" b="1" dirty="0">
              <a:solidFill>
                <a:srgbClr val="FFC000"/>
              </a:solidFill>
              <a:latin typeface="+mj-ea"/>
              <a:ea typeface="+mj-ea"/>
              <a:cs typeface="Apple Symbols" panose="02000000000000000000" pitchFamily="2" charset="-79"/>
            </a:endParaRPr>
          </a:p>
          <a:p>
            <a:pPr>
              <a:lnSpc>
                <a:spcPct val="150000"/>
              </a:lnSpc>
            </a:pPr>
            <a:r>
              <a:rPr lang="zh-CN" altLang="en-US" b="1" dirty="0">
                <a:solidFill>
                  <a:srgbClr val="FFC000"/>
                </a:solidFill>
                <a:latin typeface="+mj-ea"/>
                <a:ea typeface="+mj-ea"/>
                <a:cs typeface="Apple Symbols" panose="02000000000000000000" pitchFamily="2" charset="-79"/>
              </a:rPr>
              <a:t>                 通过链式法则将数值计算各部分组合成整体</a:t>
            </a:r>
            <a:endParaRPr lang="en-US" altLang="zh-CN" b="1" dirty="0">
              <a:solidFill>
                <a:srgbClr val="FFC000"/>
              </a:solidFill>
              <a:latin typeface="+mj-ea"/>
              <a:ea typeface="+mj-ea"/>
              <a:cs typeface="Apple Symbols" panose="02000000000000000000" pitchFamily="2" charset="-79"/>
            </a:endParaRPr>
          </a:p>
        </p:txBody>
      </p:sp>
      <p:sp>
        <p:nvSpPr>
          <p:cNvPr id="49" name="矩形 48">
            <a:extLst>
              <a:ext uri="{FF2B5EF4-FFF2-40B4-BE49-F238E27FC236}">
                <a16:creationId xmlns:a16="http://schemas.microsoft.com/office/drawing/2014/main" id="{7D382B5C-FBE0-2F4A-9DC0-0CD7E1C2CC1A}"/>
              </a:ext>
            </a:extLst>
          </p:cNvPr>
          <p:cNvSpPr/>
          <p:nvPr/>
        </p:nvSpPr>
        <p:spPr>
          <a:xfrm>
            <a:off x="655034" y="2953209"/>
            <a:ext cx="7048212" cy="458908"/>
          </a:xfrm>
          <a:prstGeom prst="rect">
            <a:avLst/>
          </a:prstGeom>
        </p:spPr>
        <p:txBody>
          <a:bodyPr wrap="none">
            <a:spAutoFit/>
          </a:bodyPr>
          <a:lstStyle/>
          <a:p>
            <a:pPr>
              <a:lnSpc>
                <a:spcPct val="150000"/>
              </a:lnSpc>
            </a:pPr>
            <a:r>
              <a:rPr lang="zh-CN" altLang="en-US" dirty="0">
                <a:solidFill>
                  <a:schemeClr val="bg2">
                    <a:lumMod val="50000"/>
                  </a:schemeClr>
                </a:solidFill>
                <a:latin typeface="+mj-ea"/>
                <a:ea typeface="+mj-ea"/>
                <a:cs typeface="Apple Symbols" panose="02000000000000000000" pitchFamily="2" charset="-79"/>
              </a:rPr>
              <a:t>表达式追踪（</a:t>
            </a:r>
            <a:r>
              <a:rPr lang="en-US" altLang="zh-CN" dirty="0">
                <a:solidFill>
                  <a:schemeClr val="bg2">
                    <a:lumMod val="50000"/>
                  </a:schemeClr>
                </a:solidFill>
                <a:latin typeface="+mj-ea"/>
                <a:ea typeface="+mj-ea"/>
                <a:cs typeface="Apple Symbols" panose="02000000000000000000" pitchFamily="2" charset="-79"/>
              </a:rPr>
              <a:t>Evaluation</a:t>
            </a:r>
            <a:r>
              <a:rPr lang="zh-CN" altLang="en-US" dirty="0">
                <a:solidFill>
                  <a:schemeClr val="bg2">
                    <a:lumMod val="50000"/>
                  </a:schemeClr>
                </a:solidFill>
                <a:latin typeface="+mj-ea"/>
                <a:ea typeface="+mj-ea"/>
                <a:cs typeface="Apple Symbols" panose="02000000000000000000" pitchFamily="2" charset="-79"/>
              </a:rPr>
              <a:t> </a:t>
            </a:r>
            <a:r>
              <a:rPr lang="en-US" altLang="zh-CN" dirty="0">
                <a:solidFill>
                  <a:schemeClr val="bg2">
                    <a:lumMod val="50000"/>
                  </a:schemeClr>
                </a:solidFill>
                <a:latin typeface="+mj-ea"/>
                <a:ea typeface="+mj-ea"/>
                <a:cs typeface="Apple Symbols" panose="02000000000000000000" pitchFamily="2" charset="-79"/>
              </a:rPr>
              <a:t>Trace</a:t>
            </a:r>
            <a:r>
              <a:rPr lang="zh-CN" altLang="en-US" dirty="0">
                <a:solidFill>
                  <a:schemeClr val="bg2">
                    <a:lumMod val="50000"/>
                  </a:schemeClr>
                </a:solidFill>
                <a:latin typeface="+mj-ea"/>
                <a:ea typeface="+mj-ea"/>
                <a:cs typeface="Apple Symbols" panose="02000000000000000000" pitchFamily="2" charset="-79"/>
              </a:rPr>
              <a:t>）：追踪数值计算过程的</a:t>
            </a:r>
            <a:r>
              <a:rPr lang="zh-CN" altLang="en-US" u="sng" dirty="0">
                <a:solidFill>
                  <a:schemeClr val="bg2">
                    <a:lumMod val="50000"/>
                  </a:schemeClr>
                </a:solidFill>
                <a:latin typeface="+mj-ea"/>
                <a:ea typeface="+mj-ea"/>
                <a:cs typeface="Apple Symbols" panose="02000000000000000000" pitchFamily="2" charset="-79"/>
              </a:rPr>
              <a:t>中间变量</a:t>
            </a:r>
            <a:endParaRPr lang="en-US" altLang="zh-CN" u="sng" dirty="0">
              <a:solidFill>
                <a:schemeClr val="bg2">
                  <a:lumMod val="50000"/>
                </a:schemeClr>
              </a:solidFill>
              <a:latin typeface="+mj-ea"/>
              <a:ea typeface="+mj-ea"/>
              <a:cs typeface="Apple Symbols" panose="02000000000000000000" pitchFamily="2" charset="-79"/>
            </a:endParaRPr>
          </a:p>
        </p:txBody>
      </p:sp>
      <p:pic>
        <p:nvPicPr>
          <p:cNvPr id="51" name="图片 50">
            <a:extLst>
              <a:ext uri="{FF2B5EF4-FFF2-40B4-BE49-F238E27FC236}">
                <a16:creationId xmlns:a16="http://schemas.microsoft.com/office/drawing/2014/main" id="{A599CBE6-AC42-DB4A-96A4-EF7DC2B642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86013" y="3501008"/>
            <a:ext cx="6480656" cy="2569786"/>
          </a:xfrm>
          <a:prstGeom prst="rect">
            <a:avLst/>
          </a:prstGeom>
        </p:spPr>
      </p:pic>
    </p:spTree>
    <p:extLst>
      <p:ext uri="{BB962C8B-B14F-4D97-AF65-F5344CB8AC3E}">
        <p14:creationId xmlns:p14="http://schemas.microsoft.com/office/powerpoint/2010/main" val="2649335777"/>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80"/>
                                        </p:tgtEl>
                                        <p:attrNameLst>
                                          <p:attrName>style.visibility</p:attrName>
                                        </p:attrNameLst>
                                      </p:cBhvr>
                                      <p:to>
                                        <p:strVal val="visible"/>
                                      </p:to>
                                    </p:set>
                                    <p:animEffect transition="in" filter="wipe(up)">
                                      <p:cBhvr additive="repl">
                                        <p:cTn id="7" dur="500"/>
                                        <p:tgtEl>
                                          <p:spTgt spid="1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15573</TotalTime>
  <Words>1118</Words>
  <Application>Microsoft Macintosh PowerPoint</Application>
  <PresentationFormat>自定义</PresentationFormat>
  <Paragraphs>154</Paragraphs>
  <Slides>22</Slides>
  <Notes>5</Notes>
  <HiddenSlides>0</HiddenSlides>
  <MMClips>0</MMClips>
  <ScaleCrop>false</ScaleCrop>
  <HeadingPairs>
    <vt:vector size="6" baseType="variant">
      <vt:variant>
        <vt:lpstr>已用的字体</vt:lpstr>
      </vt:variant>
      <vt:variant>
        <vt:i4>18</vt:i4>
      </vt:variant>
      <vt:variant>
        <vt:lpstr>主题</vt:lpstr>
      </vt:variant>
      <vt:variant>
        <vt:i4>6</vt:i4>
      </vt:variant>
      <vt:variant>
        <vt:lpstr>幻灯片标题</vt:lpstr>
      </vt:variant>
      <vt:variant>
        <vt:i4>22</vt:i4>
      </vt:variant>
    </vt:vector>
  </HeadingPairs>
  <TitlesOfParts>
    <vt:vector size="46" baseType="lpstr">
      <vt:lpstr>黑体</vt:lpstr>
      <vt:lpstr>华文细黑</vt:lpstr>
      <vt:lpstr>微软雅黑</vt:lpstr>
      <vt:lpstr>微软雅黑</vt:lpstr>
      <vt:lpstr>FrutigerNext LT Bold</vt:lpstr>
      <vt:lpstr>FrutigerNext LT Light</vt:lpstr>
      <vt:lpstr>FrutigerNext LT Medium</vt:lpstr>
      <vt:lpstr>GEETYPE-SkyGB-Flash Reguar</vt:lpstr>
      <vt:lpstr>Segoe UI</vt:lpstr>
      <vt:lpstr>Segoe UI Semibold</vt:lpstr>
      <vt:lpstr>Arial</vt:lpstr>
      <vt:lpstr>Calibri</vt:lpstr>
      <vt:lpstr>Cambria Math</vt:lpstr>
      <vt:lpstr>Franklin Gothic Book</vt:lpstr>
      <vt:lpstr>Futura Medium</vt:lpstr>
      <vt:lpstr>Menlo</vt:lpstr>
      <vt:lpstr>Times New Roman</vt:lpstr>
      <vt:lpstr>Wingdings</vt:lpstr>
      <vt:lpstr>Title1</vt:lpstr>
      <vt:lpstr>Title2</vt:lpstr>
      <vt:lpstr>content01</vt:lpstr>
      <vt:lpstr>Content02</vt:lpstr>
      <vt:lpstr>code01</vt:lpstr>
      <vt:lpstr>Thankyou</vt:lpstr>
      <vt:lpstr>计算图与 自动微分</vt:lpstr>
      <vt:lpstr>PowerPoint 演示文稿</vt:lpstr>
      <vt:lpstr>深度学习训练流程：主要计算阶段</vt:lpstr>
      <vt:lpstr>深度学习训练流程：数学表示</vt:lpstr>
      <vt:lpstr>训练流程核心：求导</vt:lpstr>
      <vt:lpstr>自动微分</vt:lpstr>
      <vt:lpstr>符号微分（ Symbolic Differentiation）</vt:lpstr>
      <vt:lpstr>数值微分（Numerical Differentiation）</vt:lpstr>
      <vt:lpstr>自动微分（Auto Differentiation）I</vt:lpstr>
      <vt:lpstr>自动微分（Auto Differentiation）II</vt:lpstr>
      <vt:lpstr>自动微分（Auto Differentiation ）(II)</vt:lpstr>
      <vt:lpstr>自动微分（Auto Differentiation ）(II)</vt:lpstr>
      <vt:lpstr>自动微分（Auto Differentiation ）(III)</vt:lpstr>
      <vt:lpstr>自动微分（Auto Differentiation ）(III)</vt:lpstr>
      <vt:lpstr>自动微分（Auto Differentiation ）(III)</vt:lpstr>
      <vt:lpstr>思考</vt:lpstr>
      <vt:lpstr>在深度学习框架中实现自动微分（I）</vt:lpstr>
      <vt:lpstr>在深度学习框架中实现自动微分（II）</vt:lpstr>
      <vt:lpstr>在深度学习框架中实现自动微分（III）</vt:lpstr>
      <vt:lpstr>Review</vt:lpstr>
      <vt:lpstr>Summary</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1559</cp:revision>
  <dcterms:created xsi:type="dcterms:W3CDTF">2015-01-14T10:38:57Z</dcterms:created>
  <dcterms:modified xsi:type="dcterms:W3CDTF">2023-07-13T03:59:42Z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